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59" r:id="rId6"/>
    <p:sldId id="260" r:id="rId7"/>
    <p:sldId id="262" r:id="rId8"/>
    <p:sldId id="263" r:id="rId9"/>
    <p:sldId id="264" r:id="rId10"/>
    <p:sldId id="265" r:id="rId11"/>
    <p:sldId id="266" r:id="rId12"/>
    <p:sldId id="267" r:id="rId13"/>
    <p:sldId id="268" r:id="rId14"/>
    <p:sldId id="273" r:id="rId15"/>
    <p:sldId id="269" r:id="rId16"/>
    <p:sldId id="272" r:id="rId17"/>
    <p:sldId id="275"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15" d="100"/>
          <a:sy n="115" d="100"/>
        </p:scale>
        <p:origin x="31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1D4E3B-E9E8-4ECD-870D-F6F75532EE99}" type="datetimeFigureOut">
              <a:rPr lang="en-US" smtClean="0"/>
              <a:t>3/21/2022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3BC8B4-5EB3-489A-BC77-3903BDEB5EC1}" type="slidenum">
              <a:rPr lang="en-US" smtClean="0"/>
              <a:t>‹#›</a:t>
            </a:fld>
            <a:endParaRPr lang="en-US" dirty="0"/>
          </a:p>
        </p:txBody>
      </p:sp>
    </p:spTree>
    <p:extLst>
      <p:ext uri="{BB962C8B-B14F-4D97-AF65-F5344CB8AC3E}">
        <p14:creationId xmlns:p14="http://schemas.microsoft.com/office/powerpoint/2010/main" val="2012486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1D4E3B-E9E8-4ECD-870D-F6F75532EE99}" type="datetimeFigureOut">
              <a:rPr lang="en-US" smtClean="0"/>
              <a:t>3/21/2022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3BC8B4-5EB3-489A-BC77-3903BDEB5EC1}" type="slidenum">
              <a:rPr lang="en-US" smtClean="0"/>
              <a:t>‹#›</a:t>
            </a:fld>
            <a:endParaRPr lang="en-US" dirty="0"/>
          </a:p>
        </p:txBody>
      </p:sp>
    </p:spTree>
    <p:extLst>
      <p:ext uri="{BB962C8B-B14F-4D97-AF65-F5344CB8AC3E}">
        <p14:creationId xmlns:p14="http://schemas.microsoft.com/office/powerpoint/2010/main" val="2703955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1D4E3B-E9E8-4ECD-870D-F6F75532EE99}" type="datetimeFigureOut">
              <a:rPr lang="en-US" smtClean="0"/>
              <a:t>3/21/2022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3BC8B4-5EB3-489A-BC77-3903BDEB5EC1}" type="slidenum">
              <a:rPr lang="en-US" smtClean="0"/>
              <a:t>‹#›</a:t>
            </a:fld>
            <a:endParaRPr lang="en-US" dirty="0"/>
          </a:p>
        </p:txBody>
      </p:sp>
    </p:spTree>
    <p:extLst>
      <p:ext uri="{BB962C8B-B14F-4D97-AF65-F5344CB8AC3E}">
        <p14:creationId xmlns:p14="http://schemas.microsoft.com/office/powerpoint/2010/main" val="2165461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1D4E3B-E9E8-4ECD-870D-F6F75532EE99}" type="datetimeFigureOut">
              <a:rPr lang="en-US" smtClean="0"/>
              <a:t>3/21/2022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3BC8B4-5EB3-489A-BC77-3903BDEB5EC1}" type="slidenum">
              <a:rPr lang="en-US" smtClean="0"/>
              <a:t>‹#›</a:t>
            </a:fld>
            <a:endParaRPr lang="en-US" dirty="0"/>
          </a:p>
        </p:txBody>
      </p:sp>
    </p:spTree>
    <p:extLst>
      <p:ext uri="{BB962C8B-B14F-4D97-AF65-F5344CB8AC3E}">
        <p14:creationId xmlns:p14="http://schemas.microsoft.com/office/powerpoint/2010/main" val="4228574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1D4E3B-E9E8-4ECD-870D-F6F75532EE99}" type="datetimeFigureOut">
              <a:rPr lang="en-US" smtClean="0"/>
              <a:t>3/21/2022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3BC8B4-5EB3-489A-BC77-3903BDEB5EC1}" type="slidenum">
              <a:rPr lang="en-US" smtClean="0"/>
              <a:t>‹#›</a:t>
            </a:fld>
            <a:endParaRPr lang="en-US" dirty="0"/>
          </a:p>
        </p:txBody>
      </p:sp>
    </p:spTree>
    <p:extLst>
      <p:ext uri="{BB962C8B-B14F-4D97-AF65-F5344CB8AC3E}">
        <p14:creationId xmlns:p14="http://schemas.microsoft.com/office/powerpoint/2010/main" val="1869322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1D4E3B-E9E8-4ECD-870D-F6F75532EE99}" type="datetimeFigureOut">
              <a:rPr lang="en-US" smtClean="0"/>
              <a:t>3/21/2022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3BC8B4-5EB3-489A-BC77-3903BDEB5EC1}" type="slidenum">
              <a:rPr lang="en-US" smtClean="0"/>
              <a:t>‹#›</a:t>
            </a:fld>
            <a:endParaRPr lang="en-US" dirty="0"/>
          </a:p>
        </p:txBody>
      </p:sp>
    </p:spTree>
    <p:extLst>
      <p:ext uri="{BB962C8B-B14F-4D97-AF65-F5344CB8AC3E}">
        <p14:creationId xmlns:p14="http://schemas.microsoft.com/office/powerpoint/2010/main" val="7343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1D4E3B-E9E8-4ECD-870D-F6F75532EE99}" type="datetimeFigureOut">
              <a:rPr lang="en-US" smtClean="0"/>
              <a:t>3/21/2022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3BC8B4-5EB3-489A-BC77-3903BDEB5EC1}" type="slidenum">
              <a:rPr lang="en-US" smtClean="0"/>
              <a:t>‹#›</a:t>
            </a:fld>
            <a:endParaRPr lang="en-US" dirty="0"/>
          </a:p>
        </p:txBody>
      </p:sp>
    </p:spTree>
    <p:extLst>
      <p:ext uri="{BB962C8B-B14F-4D97-AF65-F5344CB8AC3E}">
        <p14:creationId xmlns:p14="http://schemas.microsoft.com/office/powerpoint/2010/main" val="2858187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1D4E3B-E9E8-4ECD-870D-F6F75532EE99}" type="datetimeFigureOut">
              <a:rPr lang="en-US" smtClean="0"/>
              <a:t>3/21/2022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3BC8B4-5EB3-489A-BC77-3903BDEB5EC1}" type="slidenum">
              <a:rPr lang="en-US" smtClean="0"/>
              <a:t>‹#›</a:t>
            </a:fld>
            <a:endParaRPr lang="en-US" dirty="0"/>
          </a:p>
        </p:txBody>
      </p:sp>
    </p:spTree>
    <p:extLst>
      <p:ext uri="{BB962C8B-B14F-4D97-AF65-F5344CB8AC3E}">
        <p14:creationId xmlns:p14="http://schemas.microsoft.com/office/powerpoint/2010/main" val="3746968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1D4E3B-E9E8-4ECD-870D-F6F75532EE99}" type="datetimeFigureOut">
              <a:rPr lang="en-US" smtClean="0"/>
              <a:t>3/21/2022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3BC8B4-5EB3-489A-BC77-3903BDEB5EC1}" type="slidenum">
              <a:rPr lang="en-US" smtClean="0"/>
              <a:t>‹#›</a:t>
            </a:fld>
            <a:endParaRPr lang="en-US" dirty="0"/>
          </a:p>
        </p:txBody>
      </p:sp>
    </p:spTree>
    <p:extLst>
      <p:ext uri="{BB962C8B-B14F-4D97-AF65-F5344CB8AC3E}">
        <p14:creationId xmlns:p14="http://schemas.microsoft.com/office/powerpoint/2010/main" val="3357216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1D4E3B-E9E8-4ECD-870D-F6F75532EE99}" type="datetimeFigureOut">
              <a:rPr lang="en-US" smtClean="0"/>
              <a:t>3/21/2022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3BC8B4-5EB3-489A-BC77-3903BDEB5EC1}" type="slidenum">
              <a:rPr lang="en-US" smtClean="0"/>
              <a:t>‹#›</a:t>
            </a:fld>
            <a:endParaRPr lang="en-US" dirty="0"/>
          </a:p>
        </p:txBody>
      </p:sp>
    </p:spTree>
    <p:extLst>
      <p:ext uri="{BB962C8B-B14F-4D97-AF65-F5344CB8AC3E}">
        <p14:creationId xmlns:p14="http://schemas.microsoft.com/office/powerpoint/2010/main" val="1328855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1D4E3B-E9E8-4ECD-870D-F6F75532EE99}" type="datetimeFigureOut">
              <a:rPr lang="en-US" smtClean="0"/>
              <a:t>3/21/2022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3BC8B4-5EB3-489A-BC77-3903BDEB5EC1}" type="slidenum">
              <a:rPr lang="en-US" smtClean="0"/>
              <a:t>‹#›</a:t>
            </a:fld>
            <a:endParaRPr lang="en-US" dirty="0"/>
          </a:p>
        </p:txBody>
      </p:sp>
    </p:spTree>
    <p:extLst>
      <p:ext uri="{BB962C8B-B14F-4D97-AF65-F5344CB8AC3E}">
        <p14:creationId xmlns:p14="http://schemas.microsoft.com/office/powerpoint/2010/main" val="2842274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1D4E3B-E9E8-4ECD-870D-F6F75532EE99}" type="datetimeFigureOut">
              <a:rPr lang="en-US" smtClean="0"/>
              <a:t>3/21/2022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3BC8B4-5EB3-489A-BC77-3903BDEB5EC1}" type="slidenum">
              <a:rPr lang="en-US" smtClean="0"/>
              <a:t>‹#›</a:t>
            </a:fld>
            <a:endParaRPr lang="en-US" dirty="0"/>
          </a:p>
        </p:txBody>
      </p:sp>
    </p:spTree>
    <p:extLst>
      <p:ext uri="{BB962C8B-B14F-4D97-AF65-F5344CB8AC3E}">
        <p14:creationId xmlns:p14="http://schemas.microsoft.com/office/powerpoint/2010/main" val="1835037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3.weforum.org/docs/WEF_Future_of_Jobs.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hyperlink" Target="https://www.bls.gov/oes/current/oes_ny.htm" TargetMode="External"/><Relationship Id="rId3" Type="http://schemas.openxmlformats.org/officeDocument/2006/relationships/hyperlink" Target="https://www.bls.gov/oes/current/oes491011.htm#(9)" TargetMode="External"/><Relationship Id="rId7" Type="http://schemas.openxmlformats.org/officeDocument/2006/relationships/hyperlink" Target="https://www.bls.gov/oes/current/oes_fl.htm" TargetMode="External"/><Relationship Id="rId2" Type="http://schemas.openxmlformats.org/officeDocument/2006/relationships/hyperlink" Target="https://www.bls.gov/oes/current/oes491011.htm#(1)" TargetMode="External"/><Relationship Id="rId1" Type="http://schemas.openxmlformats.org/officeDocument/2006/relationships/slideLayout" Target="../slideLayouts/slideLayout2.xml"/><Relationship Id="rId6" Type="http://schemas.openxmlformats.org/officeDocument/2006/relationships/hyperlink" Target="https://www.bls.gov/oes/current/oes_ca.htm" TargetMode="External"/><Relationship Id="rId5" Type="http://schemas.openxmlformats.org/officeDocument/2006/relationships/hyperlink" Target="https://www.bls.gov/oes/current/oes_tx.htm" TargetMode="External"/><Relationship Id="rId10" Type="http://schemas.openxmlformats.org/officeDocument/2006/relationships/image" Target="../media/image2.jpg"/><Relationship Id="rId4" Type="http://schemas.openxmlformats.org/officeDocument/2006/relationships/hyperlink" Target="https://www.bls.gov/oes/current/oes491011.htm#(2)" TargetMode="External"/><Relationship Id="rId9" Type="http://schemas.openxmlformats.org/officeDocument/2006/relationships/hyperlink" Target="https://www.bls.gov/oes/current/oes_pa.ht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hyperlink" Target="mailto:frances.smith@zwhjcoc.org" TargetMode="External"/><Relationship Id="rId2" Type="http://schemas.openxmlformats.org/officeDocument/2006/relationships/image" Target="../media/image14.jpeg"/><Relationship Id="rId1" Type="http://schemas.openxmlformats.org/officeDocument/2006/relationships/slideLayout" Target="../slideLayouts/slideLayout8.xml"/><Relationship Id="rId5" Type="http://schemas.openxmlformats.org/officeDocument/2006/relationships/image" Target="../media/image2.jpg"/><Relationship Id="rId4" Type="http://schemas.openxmlformats.org/officeDocument/2006/relationships/hyperlink" Target="http://www.zwhjcoc.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tif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toolbox.com/tech/artificial-intelligence/tech-101/10-industries-ai-will-disrupt-the-most-by-2030/#_012" TargetMode="External"/><Relationship Id="rId13" Type="http://schemas.openxmlformats.org/officeDocument/2006/relationships/image" Target="../media/image2.jpg"/><Relationship Id="rId3" Type="http://schemas.openxmlformats.org/officeDocument/2006/relationships/hyperlink" Target="https://www.toolbox.com/tech/artificial-intelligence/tech-101/10-industries-ai-will-disrupt-the-most-by-2030/#_007" TargetMode="External"/><Relationship Id="rId7" Type="http://schemas.openxmlformats.org/officeDocument/2006/relationships/hyperlink" Target="https://www.toolbox.com/tech/artificial-intelligence/tech-101/10-industries-ai-will-disrupt-the-most-by-2030/#_011" TargetMode="External"/><Relationship Id="rId12" Type="http://schemas.openxmlformats.org/officeDocument/2006/relationships/hyperlink" Target="https://www.toolbox.com/tech/artificial-intelligence/tech-101/10-industries-ai-will-disrupt-the-most-by-2030/#_005" TargetMode="External"/><Relationship Id="rId2" Type="http://schemas.openxmlformats.org/officeDocument/2006/relationships/hyperlink" Target="https://www.toolbox.com/tech/artificial-intelligence/tech-101/10-industries-ai-will-disrupt-the-most-by-2030/#_006" TargetMode="External"/><Relationship Id="rId1" Type="http://schemas.openxmlformats.org/officeDocument/2006/relationships/slideLayout" Target="../slideLayouts/slideLayout2.xml"/><Relationship Id="rId6" Type="http://schemas.openxmlformats.org/officeDocument/2006/relationships/hyperlink" Target="https://www.toolbox.com/tech/artificial-intelligence/tech-101/10-industries-ai-will-disrupt-the-most-by-2030/#_010" TargetMode="External"/><Relationship Id="rId11" Type="http://schemas.openxmlformats.org/officeDocument/2006/relationships/hyperlink" Target="https://www.toolbox.com/tech/artificial-intelligence/tech-101/10-industries-ai-will-disrupt-the-most-by-2030/#_015" TargetMode="External"/><Relationship Id="rId5" Type="http://schemas.openxmlformats.org/officeDocument/2006/relationships/hyperlink" Target="https://www.toolbox.com/tech/artificial-intelligence/tech-101/10-industries-ai-will-disrupt-the-most-by-2030/#_009" TargetMode="External"/><Relationship Id="rId10" Type="http://schemas.openxmlformats.org/officeDocument/2006/relationships/hyperlink" Target="https://www.toolbox.com/tech/artificial-intelligence/tech-101/10-industries-ai-will-disrupt-the-most-by-2030/#_014" TargetMode="External"/><Relationship Id="rId4" Type="http://schemas.openxmlformats.org/officeDocument/2006/relationships/hyperlink" Target="https://www.toolbox.com/tech/artificial-intelligence/tech-101/10-industries-ai-will-disrupt-the-most-by-2030/#_008" TargetMode="External"/><Relationship Id="rId9" Type="http://schemas.openxmlformats.org/officeDocument/2006/relationships/hyperlink" Target="https://www.toolbox.com/tech/artificial-intelligence/tech-101/10-industries-ai-will-disrupt-the-most-by-2030/#_01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270" y="166978"/>
            <a:ext cx="7808180" cy="2544418"/>
          </a:xfrm>
        </p:spPr>
        <p:txBody>
          <a:bodyPr>
            <a:noAutofit/>
          </a:bodyPr>
          <a:lstStyle/>
          <a:p>
            <a:r>
              <a:rPr lang="en-US" sz="3600" dirty="0" smtClean="0"/>
              <a:t>Workforce Devel</a:t>
            </a:r>
            <a:r>
              <a:rPr lang="en-US" sz="3600" dirty="0" smtClean="0"/>
              <a:t>opment Connections </a:t>
            </a:r>
            <a:br>
              <a:rPr lang="en-US" sz="3600" dirty="0" smtClean="0"/>
            </a:br>
            <a:r>
              <a:rPr lang="en-US" sz="3600" dirty="0" smtClean="0"/>
              <a:t>to </a:t>
            </a:r>
            <a:br>
              <a:rPr lang="en-US" sz="3600" dirty="0" smtClean="0"/>
            </a:br>
            <a:r>
              <a:rPr lang="en-US" sz="3600" dirty="0" smtClean="0"/>
              <a:t>Community Development</a:t>
            </a:r>
            <a:br>
              <a:rPr lang="en-US" sz="3600" dirty="0" smtClean="0"/>
            </a:br>
            <a:r>
              <a:rPr lang="en-US" sz="3600" dirty="0" smtClean="0"/>
              <a:t/>
            </a:r>
            <a:br>
              <a:rPr lang="en-US" sz="3600" dirty="0" smtClean="0"/>
            </a:br>
            <a:endParaRPr lang="en-US" sz="3600" dirty="0"/>
          </a:p>
        </p:txBody>
      </p:sp>
      <p:sp>
        <p:nvSpPr>
          <p:cNvPr id="3" name="Subtitle 2"/>
          <p:cNvSpPr>
            <a:spLocks noGrp="1"/>
          </p:cNvSpPr>
          <p:nvPr>
            <p:ph type="subTitle" idx="1"/>
          </p:nvPr>
        </p:nvSpPr>
        <p:spPr>
          <a:xfrm>
            <a:off x="1524000" y="3244132"/>
            <a:ext cx="9144000" cy="2175766"/>
          </a:xfrm>
        </p:spPr>
        <p:txBody>
          <a:bodyPr>
            <a:normAutofit lnSpcReduction="10000"/>
          </a:bodyPr>
          <a:lstStyle/>
          <a:p>
            <a:r>
              <a:rPr lang="en-US" dirty="0" smtClean="0"/>
              <a:t>Frances </a:t>
            </a:r>
            <a:r>
              <a:rPr lang="en-US" dirty="0" smtClean="0"/>
              <a:t>Smith-Dean, Executive </a:t>
            </a:r>
            <a:r>
              <a:rPr lang="en-US" dirty="0" smtClean="0"/>
              <a:t>Director </a:t>
            </a:r>
          </a:p>
          <a:p>
            <a:r>
              <a:rPr lang="en-US" dirty="0" smtClean="0"/>
              <a:t>The Zan Wesley Holmes, Jr. Community Outreach Center</a:t>
            </a:r>
          </a:p>
          <a:p>
            <a:r>
              <a:rPr lang="en-US" dirty="0" smtClean="0"/>
              <a:t>Dallas, Texas </a:t>
            </a:r>
            <a:endParaRPr lang="en-US" dirty="0" smtClean="0"/>
          </a:p>
          <a:p>
            <a:r>
              <a:rPr lang="en-US" b="1" dirty="0"/>
              <a:t>2022 Texas Community Development </a:t>
            </a:r>
            <a:r>
              <a:rPr lang="en-US" b="1" dirty="0" smtClean="0"/>
              <a:t>Conference</a:t>
            </a:r>
          </a:p>
          <a:p>
            <a:r>
              <a:rPr lang="en-US" b="1" dirty="0" smtClean="0"/>
              <a:t>Monday, March 28</a:t>
            </a:r>
            <a:r>
              <a:rPr lang="en-US" b="1" baseline="30000" dirty="0" smtClean="0"/>
              <a:t>th</a:t>
            </a:r>
            <a:r>
              <a:rPr lang="en-US" b="1" dirty="0" smtClean="0"/>
              <a:t>, 2022</a:t>
            </a:r>
          </a:p>
          <a:p>
            <a:endParaRPr lang="en-US" dirty="0" smtClean="0"/>
          </a:p>
          <a:p>
            <a:endParaRPr lang="en-US" dirty="0" smtClean="0"/>
          </a:p>
          <a:p>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8058" y="79513"/>
            <a:ext cx="2460762" cy="263188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3654" y="5509620"/>
            <a:ext cx="2602727" cy="1016690"/>
          </a:xfrm>
          <a:prstGeom prst="rect">
            <a:avLst/>
          </a:prstGeom>
        </p:spPr>
      </p:pic>
    </p:spTree>
    <p:extLst>
      <p:ext uri="{BB962C8B-B14F-4D97-AF65-F5344CB8AC3E}">
        <p14:creationId xmlns:p14="http://schemas.microsoft.com/office/powerpoint/2010/main" val="1501554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Safe Occupations according to World Economic Forum </a:t>
            </a:r>
            <a:endParaRPr lang="en-US" sz="2700" dirty="0"/>
          </a:p>
        </p:txBody>
      </p:sp>
      <p:sp>
        <p:nvSpPr>
          <p:cNvPr id="3" name="Content Placeholder 2"/>
          <p:cNvSpPr>
            <a:spLocks noGrp="1"/>
          </p:cNvSpPr>
          <p:nvPr>
            <p:ph idx="1"/>
          </p:nvPr>
        </p:nvSpPr>
        <p:spPr/>
        <p:txBody>
          <a:bodyPr>
            <a:normAutofit lnSpcReduction="10000"/>
          </a:bodyPr>
          <a:lstStyle/>
          <a:p>
            <a:r>
              <a:rPr lang="en-US" dirty="0" smtClean="0"/>
              <a:t>1 Recreational Therapists </a:t>
            </a:r>
          </a:p>
          <a:p>
            <a:r>
              <a:rPr lang="en-US" dirty="0" smtClean="0"/>
              <a:t>2 First-Line Supervisors of Mechanics, Installers, and Repairers </a:t>
            </a:r>
          </a:p>
          <a:p>
            <a:r>
              <a:rPr lang="en-US" dirty="0" smtClean="0"/>
              <a:t>3 Emergency Management Directors </a:t>
            </a:r>
          </a:p>
          <a:p>
            <a:r>
              <a:rPr lang="en-US" dirty="0" smtClean="0"/>
              <a:t>4 Mental Health and Substance Abuse Social Workers </a:t>
            </a:r>
          </a:p>
          <a:p>
            <a:r>
              <a:rPr lang="en-US" dirty="0" smtClean="0"/>
              <a:t>5 Audiologists </a:t>
            </a:r>
          </a:p>
          <a:p>
            <a:r>
              <a:rPr lang="en-US" dirty="0" smtClean="0"/>
              <a:t>6 Occupational Therapists </a:t>
            </a:r>
          </a:p>
          <a:p>
            <a:r>
              <a:rPr lang="en-US" dirty="0" smtClean="0"/>
              <a:t>7 Orthoptists and Prosthetics </a:t>
            </a:r>
          </a:p>
          <a:p>
            <a:r>
              <a:rPr lang="en-US" dirty="0" smtClean="0"/>
              <a:t>8 Healthcare Social Workers</a:t>
            </a:r>
          </a:p>
          <a:p>
            <a:pPr marL="0" indent="0">
              <a:buNone/>
            </a:pPr>
            <a:r>
              <a:rPr lang="en-US" dirty="0"/>
              <a:t> </a:t>
            </a:r>
            <a:r>
              <a:rPr lang="en-US" dirty="0" smtClean="0"/>
              <a:t>       </a:t>
            </a:r>
            <a:r>
              <a:rPr lang="en-US" sz="1800" dirty="0" smtClean="0"/>
              <a:t>source </a:t>
            </a:r>
            <a:r>
              <a:rPr lang="en-US" sz="1800" dirty="0">
                <a:hlinkClick r:id="rId2"/>
              </a:rPr>
              <a:t>http://</a:t>
            </a:r>
            <a:r>
              <a:rPr lang="en-US" sz="1800" dirty="0" smtClean="0">
                <a:hlinkClick r:id="rId2"/>
              </a:rPr>
              <a:t>www3.weforum.org/docs/WEF_Future_of_Jobs.pdf</a:t>
            </a:r>
            <a:r>
              <a:rPr lang="en-US" sz="1800" dirty="0" smtClean="0"/>
              <a:t>                     </a:t>
            </a:r>
            <a:endParaRPr lang="en-US" sz="1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7812" y="230188"/>
            <a:ext cx="2075292" cy="810661"/>
          </a:xfrm>
          <a:prstGeom prst="rect">
            <a:avLst/>
          </a:prstGeom>
        </p:spPr>
      </p:pic>
    </p:spTree>
    <p:extLst>
      <p:ext uri="{BB962C8B-B14F-4D97-AF65-F5344CB8AC3E}">
        <p14:creationId xmlns:p14="http://schemas.microsoft.com/office/powerpoint/2010/main" val="2024660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Focus on the Opportunities</a:t>
            </a:r>
            <a:endParaRPr lang="en-US" dirty="0"/>
          </a:p>
        </p:txBody>
      </p:sp>
      <p:sp>
        <p:nvSpPr>
          <p:cNvPr id="3" name="Content Placeholder 2"/>
          <p:cNvSpPr>
            <a:spLocks noGrp="1"/>
          </p:cNvSpPr>
          <p:nvPr>
            <p:ph idx="1"/>
          </p:nvPr>
        </p:nvSpPr>
        <p:spPr/>
        <p:txBody>
          <a:bodyPr/>
          <a:lstStyle/>
          <a:p>
            <a:pPr marL="0" indent="0">
              <a:buNone/>
            </a:pPr>
            <a:r>
              <a:rPr lang="en-US" dirty="0" smtClean="0"/>
              <a:t>.  </a:t>
            </a:r>
          </a:p>
          <a:p>
            <a:endParaRPr lang="en-US" dirty="0"/>
          </a:p>
        </p:txBody>
      </p:sp>
      <p:sp>
        <p:nvSpPr>
          <p:cNvPr id="5" name="Text Placeholder 4"/>
          <p:cNvSpPr>
            <a:spLocks noGrp="1"/>
          </p:cNvSpPr>
          <p:nvPr>
            <p:ph type="body" sz="half" idx="2"/>
          </p:nvPr>
        </p:nvSpPr>
        <p:spPr>
          <a:xfrm>
            <a:off x="839788" y="2057399"/>
            <a:ext cx="3932237" cy="4310823"/>
          </a:xfrm>
        </p:spPr>
        <p:txBody>
          <a:bodyPr>
            <a:normAutofit lnSpcReduction="10000"/>
          </a:bodyPr>
          <a:lstStyle/>
          <a:p>
            <a:r>
              <a:rPr lang="en-US" sz="2000" b="1" dirty="0" smtClean="0"/>
              <a:t>First-Line Supervisors of Mechanics, Installers, and Repairers</a:t>
            </a:r>
          </a:p>
          <a:p>
            <a:r>
              <a:rPr lang="en-US" sz="2000" dirty="0" smtClean="0"/>
              <a:t>Why? Because this provides opportunity for the low-income worker to receive on the job training, build their income, assets and education without having to pay the cost of a 2-yr or 4-yr institution.  </a:t>
            </a:r>
          </a:p>
          <a:p>
            <a:r>
              <a:rPr lang="en-US" sz="2000" dirty="0" smtClean="0"/>
              <a:t>Low income individuals need -  </a:t>
            </a:r>
          </a:p>
          <a:p>
            <a:r>
              <a:rPr lang="en-US" sz="2000" dirty="0"/>
              <a:t> </a:t>
            </a:r>
            <a:r>
              <a:rPr lang="en-US" sz="2000" dirty="0" smtClean="0"/>
              <a:t>- financial support</a:t>
            </a:r>
          </a:p>
          <a:p>
            <a:r>
              <a:rPr lang="en-US" sz="2000" dirty="0"/>
              <a:t> </a:t>
            </a:r>
            <a:r>
              <a:rPr lang="en-US" sz="2000" dirty="0" smtClean="0"/>
              <a:t>- social services</a:t>
            </a:r>
          </a:p>
          <a:p>
            <a:r>
              <a:rPr lang="en-US" sz="2000" dirty="0"/>
              <a:t> </a:t>
            </a:r>
            <a:r>
              <a:rPr lang="en-US" sz="2000" dirty="0" smtClean="0"/>
              <a:t>- fee and fine reductions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72153" y="5557562"/>
            <a:ext cx="2075292" cy="810661"/>
          </a:xfrm>
          <a:prstGeom prst="rect">
            <a:avLst/>
          </a:prstGeom>
        </p:spPr>
      </p:pic>
      <p:pic>
        <p:nvPicPr>
          <p:cNvPr id="7" name="Content Placeholder 4">
            <a:extLst>
              <a:ext uri="{FF2B5EF4-FFF2-40B4-BE49-F238E27FC236}">
                <a16:creationId xmlns:a16="http://schemas.microsoft.com/office/drawing/2014/main" id="{17EF11BA-4997-4633-9998-9D7F56D19F8A}"/>
              </a:ext>
            </a:extLst>
          </p:cNvPr>
          <p:cNvPicPr>
            <a:picLocks noChangeAspect="1"/>
          </p:cNvPicPr>
          <p:nvPr/>
        </p:nvPicPr>
        <p:blipFill rotWithShape="1">
          <a:blip r:embed="rId3"/>
          <a:srcRect t="44251" b="13561"/>
          <a:stretch/>
        </p:blipFill>
        <p:spPr>
          <a:xfrm>
            <a:off x="5156200" y="1534746"/>
            <a:ext cx="5891213" cy="3313846"/>
          </a:xfrm>
          <a:prstGeom prst="rect">
            <a:avLst/>
          </a:prstGeom>
        </p:spPr>
      </p:pic>
    </p:spTree>
    <p:extLst>
      <p:ext uri="{BB962C8B-B14F-4D97-AF65-F5344CB8AC3E}">
        <p14:creationId xmlns:p14="http://schemas.microsoft.com/office/powerpoint/2010/main" val="2997870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a:t>States with the highest employment level in First-Line Supervisors of Mechanics, Installers, and Repairers</a:t>
            </a:r>
            <a:r>
              <a:rPr lang="en-US" sz="2800" dirty="0" smtClean="0"/>
              <a:t>: according to the Bureau of Labor Statics</a:t>
            </a:r>
            <a:endParaRPr lang="en-US" sz="28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969692040"/>
              </p:ext>
            </p:extLst>
          </p:nvPr>
        </p:nvGraphicFramePr>
        <p:xfrm>
          <a:off x="914397" y="2218416"/>
          <a:ext cx="10328746" cy="2914448"/>
        </p:xfrm>
        <a:graphic>
          <a:graphicData uri="http://schemas.openxmlformats.org/drawingml/2006/table">
            <a:tbl>
              <a:tblPr/>
              <a:tblGrid>
                <a:gridCol w="2951071">
                  <a:extLst>
                    <a:ext uri="{9D8B030D-6E8A-4147-A177-3AD203B41FA5}">
                      <a16:colId xmlns:a16="http://schemas.microsoft.com/office/drawing/2014/main" val="2665505297"/>
                    </a:ext>
                  </a:extLst>
                </a:gridCol>
                <a:gridCol w="1475535">
                  <a:extLst>
                    <a:ext uri="{9D8B030D-6E8A-4147-A177-3AD203B41FA5}">
                      <a16:colId xmlns:a16="http://schemas.microsoft.com/office/drawing/2014/main" val="2731025224"/>
                    </a:ext>
                  </a:extLst>
                </a:gridCol>
                <a:gridCol w="1475535">
                  <a:extLst>
                    <a:ext uri="{9D8B030D-6E8A-4147-A177-3AD203B41FA5}">
                      <a16:colId xmlns:a16="http://schemas.microsoft.com/office/drawing/2014/main" val="828970701"/>
                    </a:ext>
                  </a:extLst>
                </a:gridCol>
                <a:gridCol w="1475535">
                  <a:extLst>
                    <a:ext uri="{9D8B030D-6E8A-4147-A177-3AD203B41FA5}">
                      <a16:colId xmlns:a16="http://schemas.microsoft.com/office/drawing/2014/main" val="3955078404"/>
                    </a:ext>
                  </a:extLst>
                </a:gridCol>
                <a:gridCol w="1475535">
                  <a:extLst>
                    <a:ext uri="{9D8B030D-6E8A-4147-A177-3AD203B41FA5}">
                      <a16:colId xmlns:a16="http://schemas.microsoft.com/office/drawing/2014/main" val="1161788361"/>
                    </a:ext>
                  </a:extLst>
                </a:gridCol>
                <a:gridCol w="1475535">
                  <a:extLst>
                    <a:ext uri="{9D8B030D-6E8A-4147-A177-3AD203B41FA5}">
                      <a16:colId xmlns:a16="http://schemas.microsoft.com/office/drawing/2014/main" val="3212847860"/>
                    </a:ext>
                  </a:extLst>
                </a:gridCol>
              </a:tblGrid>
              <a:tr h="1010868">
                <a:tc>
                  <a:txBody>
                    <a:bodyPr/>
                    <a:lstStyle/>
                    <a:p>
                      <a:pPr algn="ctr"/>
                      <a:r>
                        <a:rPr lang="en-US" dirty="0">
                          <a:effectLst/>
                        </a:rPr>
                        <a:t>State</a:t>
                      </a:r>
                    </a:p>
                  </a:txBody>
                  <a:tcPr marL="28575" marR="28575" marT="28575" marB="28575" anchor="ctr">
                    <a:lnL>
                      <a:noFill/>
                    </a:lnL>
                    <a:lnR>
                      <a:noFill/>
                    </a:lnR>
                    <a:lnT>
                      <a:noFill/>
                    </a:lnT>
                    <a:lnB>
                      <a:noFill/>
                    </a:lnB>
                    <a:solidFill>
                      <a:srgbClr val="FFFFFF"/>
                    </a:solidFill>
                  </a:tcPr>
                </a:tc>
                <a:tc>
                  <a:txBody>
                    <a:bodyPr/>
                    <a:lstStyle/>
                    <a:p>
                      <a:pPr algn="ctr"/>
                      <a:r>
                        <a:rPr lang="en-US" dirty="0">
                          <a:effectLst/>
                        </a:rPr>
                        <a:t>Employment </a:t>
                      </a:r>
                      <a:r>
                        <a:rPr lang="en-US" dirty="0">
                          <a:effectLst/>
                          <a:hlinkClick r:id="rId2"/>
                        </a:rPr>
                        <a:t>(1)</a:t>
                      </a:r>
                      <a:endParaRPr lang="en-US" dirty="0">
                        <a:effectLst/>
                      </a:endParaRPr>
                    </a:p>
                  </a:txBody>
                  <a:tcPr marL="28575" marR="28575" marT="28575" marB="28575" anchor="ctr">
                    <a:lnL>
                      <a:noFill/>
                    </a:lnL>
                    <a:lnR>
                      <a:noFill/>
                    </a:lnR>
                    <a:lnT>
                      <a:noFill/>
                    </a:lnT>
                    <a:lnB>
                      <a:noFill/>
                    </a:lnB>
                    <a:solidFill>
                      <a:srgbClr val="FFFFFF"/>
                    </a:solidFill>
                  </a:tcPr>
                </a:tc>
                <a:tc>
                  <a:txBody>
                    <a:bodyPr/>
                    <a:lstStyle/>
                    <a:p>
                      <a:pPr algn="ctr"/>
                      <a:r>
                        <a:rPr lang="en-US" dirty="0">
                          <a:effectLst/>
                        </a:rPr>
                        <a:t>Employment per thousand jobs</a:t>
                      </a:r>
                    </a:p>
                  </a:txBody>
                  <a:tcPr marL="28575" marR="28575" marT="28575" marB="28575" anchor="ctr">
                    <a:lnL>
                      <a:noFill/>
                    </a:lnL>
                    <a:lnR>
                      <a:noFill/>
                    </a:lnR>
                    <a:lnT>
                      <a:noFill/>
                    </a:lnT>
                    <a:lnB>
                      <a:noFill/>
                    </a:lnB>
                    <a:solidFill>
                      <a:srgbClr val="FFFFFF"/>
                    </a:solidFill>
                  </a:tcPr>
                </a:tc>
                <a:tc>
                  <a:txBody>
                    <a:bodyPr/>
                    <a:lstStyle/>
                    <a:p>
                      <a:pPr algn="ctr"/>
                      <a:r>
                        <a:rPr lang="en-US" dirty="0">
                          <a:effectLst/>
                        </a:rPr>
                        <a:t>Location quotient </a:t>
                      </a:r>
                      <a:r>
                        <a:rPr lang="en-US" dirty="0">
                          <a:effectLst/>
                          <a:hlinkClick r:id="rId3"/>
                        </a:rPr>
                        <a:t>(9)</a:t>
                      </a:r>
                      <a:endParaRPr lang="en-US" dirty="0">
                        <a:effectLst/>
                      </a:endParaRPr>
                    </a:p>
                  </a:txBody>
                  <a:tcPr marL="28575" marR="28575" marT="28575" marB="28575" anchor="ctr">
                    <a:lnL>
                      <a:noFill/>
                    </a:lnL>
                    <a:lnR>
                      <a:noFill/>
                    </a:lnR>
                    <a:lnT>
                      <a:noFill/>
                    </a:lnT>
                    <a:lnB>
                      <a:noFill/>
                    </a:lnB>
                    <a:solidFill>
                      <a:srgbClr val="FFFFFF"/>
                    </a:solidFill>
                  </a:tcPr>
                </a:tc>
                <a:tc>
                  <a:txBody>
                    <a:bodyPr/>
                    <a:lstStyle/>
                    <a:p>
                      <a:pPr algn="ctr"/>
                      <a:r>
                        <a:rPr lang="en-US" dirty="0">
                          <a:effectLst/>
                        </a:rPr>
                        <a:t>Hourly mean wage</a:t>
                      </a:r>
                    </a:p>
                  </a:txBody>
                  <a:tcPr marL="28575" marR="28575" marT="28575" marB="28575" anchor="ctr">
                    <a:lnL>
                      <a:noFill/>
                    </a:lnL>
                    <a:lnR>
                      <a:noFill/>
                    </a:lnR>
                    <a:lnT>
                      <a:noFill/>
                    </a:lnT>
                    <a:lnB>
                      <a:noFill/>
                    </a:lnB>
                    <a:solidFill>
                      <a:srgbClr val="FFFFFF"/>
                    </a:solidFill>
                  </a:tcPr>
                </a:tc>
                <a:tc>
                  <a:txBody>
                    <a:bodyPr/>
                    <a:lstStyle/>
                    <a:p>
                      <a:pPr algn="ctr"/>
                      <a:r>
                        <a:rPr lang="en-US" dirty="0">
                          <a:effectLst/>
                        </a:rPr>
                        <a:t>Annual mean wage </a:t>
                      </a:r>
                      <a:r>
                        <a:rPr lang="en-US" dirty="0">
                          <a:effectLst/>
                          <a:hlinkClick r:id="rId4"/>
                        </a:rPr>
                        <a:t>(2)</a:t>
                      </a:r>
                      <a:endParaRPr lang="en-US" dirty="0">
                        <a:effectLst/>
                      </a:endParaRPr>
                    </a:p>
                  </a:txBody>
                  <a:tcPr marL="28575" marR="28575" marT="28575" marB="28575" anchor="ctr">
                    <a:lnL>
                      <a:noFill/>
                    </a:lnL>
                    <a:lnR>
                      <a:noFill/>
                    </a:lnR>
                    <a:lnT>
                      <a:noFill/>
                    </a:lnT>
                    <a:lnB>
                      <a:noFill/>
                    </a:lnB>
                    <a:solidFill>
                      <a:srgbClr val="FFFFFF"/>
                    </a:solidFill>
                  </a:tcPr>
                </a:tc>
                <a:extLst>
                  <a:ext uri="{0D108BD9-81ED-4DB2-BD59-A6C34878D82A}">
                    <a16:rowId xmlns:a16="http://schemas.microsoft.com/office/drawing/2014/main" val="1685667688"/>
                  </a:ext>
                </a:extLst>
              </a:tr>
              <a:tr h="380716">
                <a:tc>
                  <a:txBody>
                    <a:bodyPr/>
                    <a:lstStyle/>
                    <a:p>
                      <a:pPr algn="ctr"/>
                      <a:r>
                        <a:rPr lang="en-US" dirty="0">
                          <a:effectLst/>
                          <a:hlinkClick r:id="rId5"/>
                        </a:rPr>
                        <a:t>Texas</a:t>
                      </a:r>
                      <a:endParaRPr lang="en-US" dirty="0">
                        <a:effectLst/>
                      </a:endParaRPr>
                    </a:p>
                  </a:txBody>
                  <a:tcPr marL="28575" marR="28575" marT="28575" marB="28575" anchor="ctr">
                    <a:lnL>
                      <a:noFill/>
                    </a:lnL>
                    <a:lnR>
                      <a:noFill/>
                    </a:lnR>
                    <a:lnT>
                      <a:noFill/>
                    </a:lnT>
                    <a:lnB>
                      <a:noFill/>
                    </a:lnB>
                    <a:solidFill>
                      <a:srgbClr val="FFFFFF"/>
                    </a:solidFill>
                  </a:tcPr>
                </a:tc>
                <a:tc>
                  <a:txBody>
                    <a:bodyPr/>
                    <a:lstStyle/>
                    <a:p>
                      <a:pPr algn="ctr"/>
                      <a:r>
                        <a:rPr lang="en-US" dirty="0">
                          <a:effectLst/>
                        </a:rPr>
                        <a:t>44,030</a:t>
                      </a:r>
                    </a:p>
                  </a:txBody>
                  <a:tcPr marL="28575" marR="28575" marT="28575" marB="28575" anchor="ctr">
                    <a:lnL>
                      <a:noFill/>
                    </a:lnL>
                    <a:lnR>
                      <a:noFill/>
                    </a:lnR>
                    <a:lnT>
                      <a:noFill/>
                    </a:lnT>
                    <a:lnB>
                      <a:noFill/>
                    </a:lnB>
                    <a:solidFill>
                      <a:srgbClr val="FFFFFF"/>
                    </a:solidFill>
                  </a:tcPr>
                </a:tc>
                <a:tc>
                  <a:txBody>
                    <a:bodyPr/>
                    <a:lstStyle/>
                    <a:p>
                      <a:pPr algn="ctr"/>
                      <a:r>
                        <a:rPr lang="en-US" dirty="0">
                          <a:effectLst/>
                        </a:rPr>
                        <a:t>3.64</a:t>
                      </a:r>
                    </a:p>
                  </a:txBody>
                  <a:tcPr marL="28575" marR="28575" marT="28575" marB="28575" anchor="ctr">
                    <a:lnL>
                      <a:noFill/>
                    </a:lnL>
                    <a:lnR>
                      <a:noFill/>
                    </a:lnR>
                    <a:lnT>
                      <a:noFill/>
                    </a:lnT>
                    <a:lnB>
                      <a:noFill/>
                    </a:lnB>
                    <a:solidFill>
                      <a:srgbClr val="FFFFFF"/>
                    </a:solidFill>
                  </a:tcPr>
                </a:tc>
                <a:tc>
                  <a:txBody>
                    <a:bodyPr/>
                    <a:lstStyle/>
                    <a:p>
                      <a:pPr algn="ctr"/>
                      <a:r>
                        <a:rPr lang="en-US" dirty="0">
                          <a:effectLst/>
                        </a:rPr>
                        <a:t>1.07</a:t>
                      </a:r>
                    </a:p>
                  </a:txBody>
                  <a:tcPr marL="28575" marR="28575" marT="28575" marB="28575" anchor="ctr">
                    <a:lnL>
                      <a:noFill/>
                    </a:lnL>
                    <a:lnR>
                      <a:noFill/>
                    </a:lnR>
                    <a:lnT>
                      <a:noFill/>
                    </a:lnT>
                    <a:lnB>
                      <a:noFill/>
                    </a:lnB>
                    <a:solidFill>
                      <a:srgbClr val="FFFFFF"/>
                    </a:solidFill>
                  </a:tcPr>
                </a:tc>
                <a:tc>
                  <a:txBody>
                    <a:bodyPr/>
                    <a:lstStyle/>
                    <a:p>
                      <a:pPr algn="ctr"/>
                      <a:r>
                        <a:rPr lang="en-US" dirty="0">
                          <a:effectLst/>
                        </a:rPr>
                        <a:t>$ 33.84</a:t>
                      </a:r>
                    </a:p>
                  </a:txBody>
                  <a:tcPr marL="28575" marR="28575" marT="28575" marB="28575" anchor="ctr">
                    <a:lnL>
                      <a:noFill/>
                    </a:lnL>
                    <a:lnR>
                      <a:noFill/>
                    </a:lnR>
                    <a:lnT>
                      <a:noFill/>
                    </a:lnT>
                    <a:lnB>
                      <a:noFill/>
                    </a:lnB>
                    <a:solidFill>
                      <a:srgbClr val="FFFFFF"/>
                    </a:solidFill>
                  </a:tcPr>
                </a:tc>
                <a:tc>
                  <a:txBody>
                    <a:bodyPr/>
                    <a:lstStyle/>
                    <a:p>
                      <a:pPr algn="ctr"/>
                      <a:r>
                        <a:rPr lang="en-US" dirty="0">
                          <a:effectLst/>
                        </a:rPr>
                        <a:t>$ 70,390</a:t>
                      </a:r>
                    </a:p>
                  </a:txBody>
                  <a:tcPr marL="28575" marR="28575" marT="28575" marB="28575" anchor="ctr">
                    <a:lnL>
                      <a:noFill/>
                    </a:lnL>
                    <a:lnR>
                      <a:noFill/>
                    </a:lnR>
                    <a:lnT>
                      <a:noFill/>
                    </a:lnT>
                    <a:lnB>
                      <a:noFill/>
                    </a:lnB>
                    <a:solidFill>
                      <a:srgbClr val="FFFFFF"/>
                    </a:solidFill>
                  </a:tcPr>
                </a:tc>
                <a:extLst>
                  <a:ext uri="{0D108BD9-81ED-4DB2-BD59-A6C34878D82A}">
                    <a16:rowId xmlns:a16="http://schemas.microsoft.com/office/drawing/2014/main" val="232711800"/>
                  </a:ext>
                </a:extLst>
              </a:tr>
              <a:tr h="380716">
                <a:tc>
                  <a:txBody>
                    <a:bodyPr/>
                    <a:lstStyle/>
                    <a:p>
                      <a:pPr algn="ctr"/>
                      <a:r>
                        <a:rPr lang="en-US" dirty="0">
                          <a:effectLst/>
                          <a:hlinkClick r:id="rId6"/>
                        </a:rPr>
                        <a:t>California</a:t>
                      </a:r>
                      <a:endParaRPr lang="en-US" dirty="0">
                        <a:effectLst/>
                      </a:endParaRPr>
                    </a:p>
                  </a:txBody>
                  <a:tcPr marL="28575" marR="28575" marT="28575" marB="28575" anchor="ctr">
                    <a:lnL>
                      <a:noFill/>
                    </a:lnL>
                    <a:lnR>
                      <a:noFill/>
                    </a:lnR>
                    <a:lnT>
                      <a:noFill/>
                    </a:lnT>
                    <a:lnB>
                      <a:noFill/>
                    </a:lnB>
                    <a:solidFill>
                      <a:srgbClr val="FFFFFF"/>
                    </a:solidFill>
                  </a:tcPr>
                </a:tc>
                <a:tc>
                  <a:txBody>
                    <a:bodyPr/>
                    <a:lstStyle/>
                    <a:p>
                      <a:pPr algn="ctr"/>
                      <a:r>
                        <a:rPr lang="en-US" dirty="0">
                          <a:effectLst/>
                        </a:rPr>
                        <a:t>40,820</a:t>
                      </a:r>
                    </a:p>
                  </a:txBody>
                  <a:tcPr marL="28575" marR="28575" marT="28575" marB="28575" anchor="ctr">
                    <a:lnL>
                      <a:noFill/>
                    </a:lnL>
                    <a:lnR>
                      <a:noFill/>
                    </a:lnR>
                    <a:lnT>
                      <a:noFill/>
                    </a:lnT>
                    <a:lnB>
                      <a:noFill/>
                    </a:lnB>
                    <a:solidFill>
                      <a:srgbClr val="FFFFFF"/>
                    </a:solidFill>
                  </a:tcPr>
                </a:tc>
                <a:tc>
                  <a:txBody>
                    <a:bodyPr/>
                    <a:lstStyle/>
                    <a:p>
                      <a:pPr algn="ctr"/>
                      <a:r>
                        <a:rPr lang="en-US" dirty="0">
                          <a:effectLst/>
                        </a:rPr>
                        <a:t>2.48</a:t>
                      </a:r>
                    </a:p>
                  </a:txBody>
                  <a:tcPr marL="28575" marR="28575" marT="28575" marB="28575" anchor="ctr">
                    <a:lnL>
                      <a:noFill/>
                    </a:lnL>
                    <a:lnR>
                      <a:noFill/>
                    </a:lnR>
                    <a:lnT>
                      <a:noFill/>
                    </a:lnT>
                    <a:lnB>
                      <a:noFill/>
                    </a:lnB>
                    <a:solidFill>
                      <a:srgbClr val="FFFFFF"/>
                    </a:solidFill>
                  </a:tcPr>
                </a:tc>
                <a:tc>
                  <a:txBody>
                    <a:bodyPr/>
                    <a:lstStyle/>
                    <a:p>
                      <a:pPr algn="ctr"/>
                      <a:r>
                        <a:rPr lang="en-US" dirty="0">
                          <a:effectLst/>
                        </a:rPr>
                        <a:t>0.73</a:t>
                      </a:r>
                    </a:p>
                  </a:txBody>
                  <a:tcPr marL="28575" marR="28575" marT="28575" marB="28575" anchor="ctr">
                    <a:lnL>
                      <a:noFill/>
                    </a:lnL>
                    <a:lnR>
                      <a:noFill/>
                    </a:lnR>
                    <a:lnT>
                      <a:noFill/>
                    </a:lnT>
                    <a:lnB>
                      <a:noFill/>
                    </a:lnB>
                    <a:solidFill>
                      <a:srgbClr val="FFFFFF"/>
                    </a:solidFill>
                  </a:tcPr>
                </a:tc>
                <a:tc>
                  <a:txBody>
                    <a:bodyPr/>
                    <a:lstStyle/>
                    <a:p>
                      <a:pPr algn="ctr"/>
                      <a:r>
                        <a:rPr lang="en-US" dirty="0">
                          <a:effectLst/>
                        </a:rPr>
                        <a:t>$ 40.73</a:t>
                      </a:r>
                    </a:p>
                  </a:txBody>
                  <a:tcPr marL="28575" marR="28575" marT="28575" marB="28575" anchor="ctr">
                    <a:lnL>
                      <a:noFill/>
                    </a:lnL>
                    <a:lnR>
                      <a:noFill/>
                    </a:lnR>
                    <a:lnT>
                      <a:noFill/>
                    </a:lnT>
                    <a:lnB>
                      <a:noFill/>
                    </a:lnB>
                    <a:solidFill>
                      <a:srgbClr val="FFFFFF"/>
                    </a:solidFill>
                  </a:tcPr>
                </a:tc>
                <a:tc>
                  <a:txBody>
                    <a:bodyPr/>
                    <a:lstStyle/>
                    <a:p>
                      <a:pPr algn="ctr"/>
                      <a:r>
                        <a:rPr lang="en-US" dirty="0">
                          <a:effectLst/>
                        </a:rPr>
                        <a:t>$ 84,720</a:t>
                      </a:r>
                    </a:p>
                  </a:txBody>
                  <a:tcPr marL="28575" marR="28575" marT="28575" marB="28575" anchor="ctr">
                    <a:lnL>
                      <a:noFill/>
                    </a:lnL>
                    <a:lnR>
                      <a:noFill/>
                    </a:lnR>
                    <a:lnT>
                      <a:noFill/>
                    </a:lnT>
                    <a:lnB>
                      <a:noFill/>
                    </a:lnB>
                    <a:solidFill>
                      <a:srgbClr val="FFFFFF"/>
                    </a:solidFill>
                  </a:tcPr>
                </a:tc>
                <a:extLst>
                  <a:ext uri="{0D108BD9-81ED-4DB2-BD59-A6C34878D82A}">
                    <a16:rowId xmlns:a16="http://schemas.microsoft.com/office/drawing/2014/main" val="3613108362"/>
                  </a:ext>
                </a:extLst>
              </a:tr>
              <a:tr h="380716">
                <a:tc>
                  <a:txBody>
                    <a:bodyPr/>
                    <a:lstStyle/>
                    <a:p>
                      <a:pPr algn="ctr"/>
                      <a:r>
                        <a:rPr lang="en-US" dirty="0">
                          <a:effectLst/>
                          <a:hlinkClick r:id="rId7"/>
                        </a:rPr>
                        <a:t>Florida</a:t>
                      </a:r>
                      <a:endParaRPr lang="en-US" dirty="0">
                        <a:effectLst/>
                      </a:endParaRPr>
                    </a:p>
                  </a:txBody>
                  <a:tcPr marL="28575" marR="28575" marT="28575" marB="28575" anchor="ctr">
                    <a:lnL>
                      <a:noFill/>
                    </a:lnL>
                    <a:lnR>
                      <a:noFill/>
                    </a:lnR>
                    <a:lnT>
                      <a:noFill/>
                    </a:lnT>
                    <a:lnB>
                      <a:noFill/>
                    </a:lnB>
                    <a:solidFill>
                      <a:srgbClr val="FFFFFF"/>
                    </a:solidFill>
                  </a:tcPr>
                </a:tc>
                <a:tc>
                  <a:txBody>
                    <a:bodyPr/>
                    <a:lstStyle/>
                    <a:p>
                      <a:pPr algn="ctr"/>
                      <a:r>
                        <a:rPr lang="en-US" dirty="0">
                          <a:effectLst/>
                        </a:rPr>
                        <a:t>29,820</a:t>
                      </a:r>
                    </a:p>
                  </a:txBody>
                  <a:tcPr marL="28575" marR="28575" marT="28575" marB="28575" anchor="ctr">
                    <a:lnL>
                      <a:noFill/>
                    </a:lnL>
                    <a:lnR>
                      <a:noFill/>
                    </a:lnR>
                    <a:lnT>
                      <a:noFill/>
                    </a:lnT>
                    <a:lnB>
                      <a:noFill/>
                    </a:lnB>
                    <a:solidFill>
                      <a:srgbClr val="FFFFFF"/>
                    </a:solidFill>
                  </a:tcPr>
                </a:tc>
                <a:tc>
                  <a:txBody>
                    <a:bodyPr/>
                    <a:lstStyle/>
                    <a:p>
                      <a:pPr algn="ctr"/>
                      <a:r>
                        <a:rPr lang="en-US" dirty="0">
                          <a:effectLst/>
                        </a:rPr>
                        <a:t>3.53</a:t>
                      </a:r>
                    </a:p>
                  </a:txBody>
                  <a:tcPr marL="28575" marR="28575" marT="28575" marB="28575" anchor="ctr">
                    <a:lnL>
                      <a:noFill/>
                    </a:lnL>
                    <a:lnR>
                      <a:noFill/>
                    </a:lnR>
                    <a:lnT>
                      <a:noFill/>
                    </a:lnT>
                    <a:lnB>
                      <a:noFill/>
                    </a:lnB>
                    <a:solidFill>
                      <a:srgbClr val="FFFFFF"/>
                    </a:solidFill>
                  </a:tcPr>
                </a:tc>
                <a:tc>
                  <a:txBody>
                    <a:bodyPr/>
                    <a:lstStyle/>
                    <a:p>
                      <a:pPr algn="ctr"/>
                      <a:r>
                        <a:rPr lang="en-US" dirty="0">
                          <a:effectLst/>
                        </a:rPr>
                        <a:t>1.03</a:t>
                      </a:r>
                    </a:p>
                  </a:txBody>
                  <a:tcPr marL="28575" marR="28575" marT="28575" marB="28575" anchor="ctr">
                    <a:lnL>
                      <a:noFill/>
                    </a:lnL>
                    <a:lnR>
                      <a:noFill/>
                    </a:lnR>
                    <a:lnT>
                      <a:noFill/>
                    </a:lnT>
                    <a:lnB>
                      <a:noFill/>
                    </a:lnB>
                    <a:solidFill>
                      <a:srgbClr val="FFFFFF"/>
                    </a:solidFill>
                  </a:tcPr>
                </a:tc>
                <a:tc>
                  <a:txBody>
                    <a:bodyPr/>
                    <a:lstStyle/>
                    <a:p>
                      <a:pPr algn="ctr"/>
                      <a:r>
                        <a:rPr lang="en-US" dirty="0">
                          <a:effectLst/>
                        </a:rPr>
                        <a:t>$ 30.82</a:t>
                      </a:r>
                    </a:p>
                  </a:txBody>
                  <a:tcPr marL="28575" marR="28575" marT="28575" marB="28575" anchor="ctr">
                    <a:lnL>
                      <a:noFill/>
                    </a:lnL>
                    <a:lnR>
                      <a:noFill/>
                    </a:lnR>
                    <a:lnT>
                      <a:noFill/>
                    </a:lnT>
                    <a:lnB>
                      <a:noFill/>
                    </a:lnB>
                    <a:solidFill>
                      <a:srgbClr val="FFFFFF"/>
                    </a:solidFill>
                  </a:tcPr>
                </a:tc>
                <a:tc>
                  <a:txBody>
                    <a:bodyPr/>
                    <a:lstStyle/>
                    <a:p>
                      <a:pPr algn="ctr"/>
                      <a:r>
                        <a:rPr lang="en-US" dirty="0">
                          <a:effectLst/>
                        </a:rPr>
                        <a:t>$ 64,100</a:t>
                      </a:r>
                    </a:p>
                  </a:txBody>
                  <a:tcPr marL="28575" marR="28575" marT="28575" marB="28575" anchor="ctr">
                    <a:lnL>
                      <a:noFill/>
                    </a:lnL>
                    <a:lnR>
                      <a:noFill/>
                    </a:lnR>
                    <a:lnT>
                      <a:noFill/>
                    </a:lnT>
                    <a:lnB>
                      <a:noFill/>
                    </a:lnB>
                    <a:solidFill>
                      <a:srgbClr val="FFFFFF"/>
                    </a:solidFill>
                  </a:tcPr>
                </a:tc>
                <a:extLst>
                  <a:ext uri="{0D108BD9-81ED-4DB2-BD59-A6C34878D82A}">
                    <a16:rowId xmlns:a16="http://schemas.microsoft.com/office/drawing/2014/main" val="3742946037"/>
                  </a:ext>
                </a:extLst>
              </a:tr>
              <a:tr h="380716">
                <a:tc>
                  <a:txBody>
                    <a:bodyPr/>
                    <a:lstStyle/>
                    <a:p>
                      <a:pPr algn="ctr"/>
                      <a:r>
                        <a:rPr lang="en-US" dirty="0">
                          <a:effectLst/>
                          <a:hlinkClick r:id="rId8"/>
                        </a:rPr>
                        <a:t>New York</a:t>
                      </a:r>
                      <a:endParaRPr lang="en-US" dirty="0">
                        <a:effectLst/>
                      </a:endParaRPr>
                    </a:p>
                  </a:txBody>
                  <a:tcPr marL="28575" marR="28575" marT="28575" marB="28575" anchor="ctr">
                    <a:lnL>
                      <a:noFill/>
                    </a:lnL>
                    <a:lnR>
                      <a:noFill/>
                    </a:lnR>
                    <a:lnT>
                      <a:noFill/>
                    </a:lnT>
                    <a:lnB>
                      <a:noFill/>
                    </a:lnB>
                    <a:solidFill>
                      <a:srgbClr val="FFFFFF"/>
                    </a:solidFill>
                  </a:tcPr>
                </a:tc>
                <a:tc>
                  <a:txBody>
                    <a:bodyPr/>
                    <a:lstStyle/>
                    <a:p>
                      <a:pPr algn="ctr"/>
                      <a:r>
                        <a:rPr lang="en-US" dirty="0">
                          <a:effectLst/>
                        </a:rPr>
                        <a:t>26,550</a:t>
                      </a:r>
                    </a:p>
                  </a:txBody>
                  <a:tcPr marL="28575" marR="28575" marT="28575" marB="28575" anchor="ctr">
                    <a:lnL>
                      <a:noFill/>
                    </a:lnL>
                    <a:lnR>
                      <a:noFill/>
                    </a:lnR>
                    <a:lnT>
                      <a:noFill/>
                    </a:lnT>
                    <a:lnB>
                      <a:noFill/>
                    </a:lnB>
                    <a:solidFill>
                      <a:srgbClr val="FFFFFF"/>
                    </a:solidFill>
                  </a:tcPr>
                </a:tc>
                <a:tc>
                  <a:txBody>
                    <a:bodyPr/>
                    <a:lstStyle/>
                    <a:p>
                      <a:pPr algn="ctr"/>
                      <a:r>
                        <a:rPr lang="en-US" dirty="0">
                          <a:effectLst/>
                        </a:rPr>
                        <a:t>3.05</a:t>
                      </a:r>
                    </a:p>
                  </a:txBody>
                  <a:tcPr marL="28575" marR="28575" marT="28575" marB="28575" anchor="ctr">
                    <a:lnL>
                      <a:noFill/>
                    </a:lnL>
                    <a:lnR>
                      <a:noFill/>
                    </a:lnR>
                    <a:lnT>
                      <a:noFill/>
                    </a:lnT>
                    <a:lnB>
                      <a:noFill/>
                    </a:lnB>
                    <a:solidFill>
                      <a:srgbClr val="FFFFFF"/>
                    </a:solidFill>
                  </a:tcPr>
                </a:tc>
                <a:tc>
                  <a:txBody>
                    <a:bodyPr/>
                    <a:lstStyle/>
                    <a:p>
                      <a:pPr algn="ctr"/>
                      <a:r>
                        <a:rPr lang="en-US" dirty="0">
                          <a:effectLst/>
                        </a:rPr>
                        <a:t>0.89</a:t>
                      </a:r>
                    </a:p>
                  </a:txBody>
                  <a:tcPr marL="28575" marR="28575" marT="28575" marB="28575" anchor="ctr">
                    <a:lnL>
                      <a:noFill/>
                    </a:lnL>
                    <a:lnR>
                      <a:noFill/>
                    </a:lnR>
                    <a:lnT>
                      <a:noFill/>
                    </a:lnT>
                    <a:lnB>
                      <a:noFill/>
                    </a:lnB>
                    <a:solidFill>
                      <a:srgbClr val="FFFFFF"/>
                    </a:solidFill>
                  </a:tcPr>
                </a:tc>
                <a:tc>
                  <a:txBody>
                    <a:bodyPr/>
                    <a:lstStyle/>
                    <a:p>
                      <a:pPr algn="ctr"/>
                      <a:r>
                        <a:rPr lang="en-US" dirty="0">
                          <a:effectLst/>
                        </a:rPr>
                        <a:t>$ 38.67</a:t>
                      </a:r>
                    </a:p>
                  </a:txBody>
                  <a:tcPr marL="28575" marR="28575" marT="28575" marB="28575" anchor="ctr">
                    <a:lnL>
                      <a:noFill/>
                    </a:lnL>
                    <a:lnR>
                      <a:noFill/>
                    </a:lnR>
                    <a:lnT>
                      <a:noFill/>
                    </a:lnT>
                    <a:lnB>
                      <a:noFill/>
                    </a:lnB>
                    <a:solidFill>
                      <a:srgbClr val="FFFFFF"/>
                    </a:solidFill>
                  </a:tcPr>
                </a:tc>
                <a:tc>
                  <a:txBody>
                    <a:bodyPr/>
                    <a:lstStyle/>
                    <a:p>
                      <a:pPr algn="ctr"/>
                      <a:r>
                        <a:rPr lang="en-US" dirty="0">
                          <a:effectLst/>
                        </a:rPr>
                        <a:t>$ 80,440</a:t>
                      </a:r>
                    </a:p>
                  </a:txBody>
                  <a:tcPr marL="28575" marR="28575" marT="28575" marB="28575" anchor="ctr">
                    <a:lnL>
                      <a:noFill/>
                    </a:lnL>
                    <a:lnR>
                      <a:noFill/>
                    </a:lnR>
                    <a:lnT>
                      <a:noFill/>
                    </a:lnT>
                    <a:lnB>
                      <a:noFill/>
                    </a:lnB>
                    <a:solidFill>
                      <a:srgbClr val="FFFFFF"/>
                    </a:solidFill>
                  </a:tcPr>
                </a:tc>
                <a:extLst>
                  <a:ext uri="{0D108BD9-81ED-4DB2-BD59-A6C34878D82A}">
                    <a16:rowId xmlns:a16="http://schemas.microsoft.com/office/drawing/2014/main" val="1160564945"/>
                  </a:ext>
                </a:extLst>
              </a:tr>
              <a:tr h="380716">
                <a:tc>
                  <a:txBody>
                    <a:bodyPr/>
                    <a:lstStyle/>
                    <a:p>
                      <a:pPr algn="ctr"/>
                      <a:r>
                        <a:rPr lang="en-US" dirty="0">
                          <a:effectLst/>
                          <a:hlinkClick r:id="rId9"/>
                        </a:rPr>
                        <a:t>Pennsylvania</a:t>
                      </a:r>
                      <a:endParaRPr lang="en-US" dirty="0">
                        <a:effectLst/>
                      </a:endParaRPr>
                    </a:p>
                  </a:txBody>
                  <a:tcPr marL="28575" marR="28575" marT="28575" marB="28575" anchor="ctr">
                    <a:lnL>
                      <a:noFill/>
                    </a:lnL>
                    <a:lnR>
                      <a:noFill/>
                    </a:lnR>
                    <a:lnT>
                      <a:noFill/>
                    </a:lnT>
                    <a:lnB>
                      <a:noFill/>
                    </a:lnB>
                    <a:solidFill>
                      <a:srgbClr val="FFFFFF"/>
                    </a:solidFill>
                  </a:tcPr>
                </a:tc>
                <a:tc>
                  <a:txBody>
                    <a:bodyPr/>
                    <a:lstStyle/>
                    <a:p>
                      <a:pPr algn="ctr"/>
                      <a:r>
                        <a:rPr lang="en-US" dirty="0">
                          <a:effectLst/>
                        </a:rPr>
                        <a:t>19,490</a:t>
                      </a:r>
                    </a:p>
                  </a:txBody>
                  <a:tcPr marL="28575" marR="28575" marT="28575" marB="28575" anchor="ctr">
                    <a:lnL>
                      <a:noFill/>
                    </a:lnL>
                    <a:lnR>
                      <a:noFill/>
                    </a:lnR>
                    <a:lnT>
                      <a:noFill/>
                    </a:lnT>
                    <a:lnB>
                      <a:noFill/>
                    </a:lnB>
                    <a:solidFill>
                      <a:srgbClr val="FFFFFF"/>
                    </a:solidFill>
                  </a:tcPr>
                </a:tc>
                <a:tc>
                  <a:txBody>
                    <a:bodyPr/>
                    <a:lstStyle/>
                    <a:p>
                      <a:pPr algn="ctr"/>
                      <a:r>
                        <a:rPr lang="en-US" dirty="0">
                          <a:effectLst/>
                        </a:rPr>
                        <a:t>3.54</a:t>
                      </a:r>
                    </a:p>
                  </a:txBody>
                  <a:tcPr marL="28575" marR="28575" marT="28575" marB="28575" anchor="ctr">
                    <a:lnL>
                      <a:noFill/>
                    </a:lnL>
                    <a:lnR>
                      <a:noFill/>
                    </a:lnR>
                    <a:lnT>
                      <a:noFill/>
                    </a:lnT>
                    <a:lnB>
                      <a:noFill/>
                    </a:lnB>
                    <a:solidFill>
                      <a:srgbClr val="FFFFFF"/>
                    </a:solidFill>
                  </a:tcPr>
                </a:tc>
                <a:tc>
                  <a:txBody>
                    <a:bodyPr/>
                    <a:lstStyle/>
                    <a:p>
                      <a:pPr algn="ctr"/>
                      <a:r>
                        <a:rPr lang="en-US" dirty="0">
                          <a:effectLst/>
                        </a:rPr>
                        <a:t>1.04</a:t>
                      </a:r>
                    </a:p>
                  </a:txBody>
                  <a:tcPr marL="28575" marR="28575" marT="28575" marB="28575" anchor="ctr">
                    <a:lnL>
                      <a:noFill/>
                    </a:lnL>
                    <a:lnR>
                      <a:noFill/>
                    </a:lnR>
                    <a:lnT>
                      <a:noFill/>
                    </a:lnT>
                    <a:lnB>
                      <a:noFill/>
                    </a:lnB>
                    <a:solidFill>
                      <a:srgbClr val="FFFFFF"/>
                    </a:solidFill>
                  </a:tcPr>
                </a:tc>
                <a:tc>
                  <a:txBody>
                    <a:bodyPr/>
                    <a:lstStyle/>
                    <a:p>
                      <a:pPr algn="ctr"/>
                      <a:r>
                        <a:rPr lang="en-US" dirty="0">
                          <a:effectLst/>
                        </a:rPr>
                        <a:t>$ 35.62</a:t>
                      </a:r>
                    </a:p>
                  </a:txBody>
                  <a:tcPr marL="28575" marR="28575" marT="28575" marB="28575" anchor="ctr">
                    <a:lnL>
                      <a:noFill/>
                    </a:lnL>
                    <a:lnR>
                      <a:noFill/>
                    </a:lnR>
                    <a:lnT>
                      <a:noFill/>
                    </a:lnT>
                    <a:lnB>
                      <a:noFill/>
                    </a:lnB>
                    <a:solidFill>
                      <a:srgbClr val="FFFFFF"/>
                    </a:solidFill>
                  </a:tcPr>
                </a:tc>
                <a:tc>
                  <a:txBody>
                    <a:bodyPr/>
                    <a:lstStyle/>
                    <a:p>
                      <a:pPr algn="ctr"/>
                      <a:r>
                        <a:rPr lang="en-US" dirty="0">
                          <a:effectLst/>
                        </a:rPr>
                        <a:t>$ </a:t>
                      </a:r>
                      <a:r>
                        <a:rPr lang="en-US" dirty="0" smtClean="0">
                          <a:effectLst/>
                        </a:rPr>
                        <a:t>74,090</a:t>
                      </a:r>
                    </a:p>
                  </a:txBody>
                  <a:tcPr marL="28575" marR="28575" marT="28575" marB="28575" anchor="ctr">
                    <a:lnL>
                      <a:noFill/>
                    </a:lnL>
                    <a:lnR>
                      <a:noFill/>
                    </a:lnR>
                    <a:lnT>
                      <a:noFill/>
                    </a:lnT>
                    <a:lnB>
                      <a:noFill/>
                    </a:lnB>
                    <a:solidFill>
                      <a:srgbClr val="FFFFFF"/>
                    </a:solidFill>
                  </a:tcPr>
                </a:tc>
                <a:extLst>
                  <a:ext uri="{0D108BD9-81ED-4DB2-BD59-A6C34878D82A}">
                    <a16:rowId xmlns:a16="http://schemas.microsoft.com/office/drawing/2014/main" val="3881904015"/>
                  </a:ext>
                </a:extLst>
              </a:tr>
            </a:tbl>
          </a:graphicData>
        </a:graphic>
      </p:graphicFrame>
      <p:sp>
        <p:nvSpPr>
          <p:cNvPr id="9" name="Rectangle 1"/>
          <p:cNvSpPr>
            <a:spLocks noChangeArrowheads="1"/>
          </p:cNvSpPr>
          <p:nvPr/>
        </p:nvSpPr>
        <p:spPr bwMode="auto">
          <a:xfrm>
            <a:off x="-1" y="-48399"/>
            <a:ext cx="1403942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772153" y="5557562"/>
            <a:ext cx="2075292" cy="810661"/>
          </a:xfrm>
          <a:prstGeom prst="rect">
            <a:avLst/>
          </a:prstGeom>
        </p:spPr>
      </p:pic>
    </p:spTree>
    <p:extLst>
      <p:ext uri="{BB962C8B-B14F-4D97-AF65-F5344CB8AC3E}">
        <p14:creationId xmlns:p14="http://schemas.microsoft.com/office/powerpoint/2010/main" val="1982242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Zan Wesley Holmes, Jr. Community Outreach Center’s Focus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sp>
        <p:nvSpPr>
          <p:cNvPr id="4" name="Text Placeholder 3"/>
          <p:cNvSpPr>
            <a:spLocks noGrp="1"/>
          </p:cNvSpPr>
          <p:nvPr>
            <p:ph type="body" sz="half" idx="2"/>
          </p:nvPr>
        </p:nvSpPr>
        <p:spPr/>
        <p:txBody>
          <a:bodyPr>
            <a:normAutofit fontScale="92500" lnSpcReduction="20000"/>
          </a:bodyPr>
          <a:lstStyle/>
          <a:p>
            <a:r>
              <a:rPr lang="en-US" sz="1800" dirty="0" smtClean="0"/>
              <a:t>Low </a:t>
            </a:r>
            <a:r>
              <a:rPr lang="en-US" sz="1800" dirty="0" smtClean="0"/>
              <a:t>Voltage/Fiber Optics </a:t>
            </a:r>
            <a:r>
              <a:rPr lang="en-US" sz="1800" dirty="0" smtClean="0"/>
              <a:t>Installer </a:t>
            </a:r>
          </a:p>
          <a:p>
            <a:r>
              <a:rPr lang="en-US" sz="1800" dirty="0"/>
              <a:t> </a:t>
            </a:r>
            <a:r>
              <a:rPr lang="en-US" sz="1800" dirty="0" smtClean="0"/>
              <a:t>- 8 week on-the-job training</a:t>
            </a:r>
          </a:p>
          <a:p>
            <a:r>
              <a:rPr lang="en-US" sz="1800" dirty="0"/>
              <a:t> </a:t>
            </a:r>
            <a:r>
              <a:rPr lang="en-US" sz="1800" dirty="0" smtClean="0"/>
              <a:t>- Students are paid weekly stipends</a:t>
            </a:r>
          </a:p>
          <a:p>
            <a:r>
              <a:rPr lang="en-US" sz="1800" dirty="0"/>
              <a:t> </a:t>
            </a:r>
            <a:r>
              <a:rPr lang="en-US" sz="1800" dirty="0" smtClean="0"/>
              <a:t>- Students participate in case management</a:t>
            </a:r>
          </a:p>
          <a:p>
            <a:r>
              <a:rPr lang="en-US" sz="1800" dirty="0" smtClean="0"/>
              <a:t> - Financial </a:t>
            </a:r>
            <a:r>
              <a:rPr lang="en-US" sz="1800" dirty="0" smtClean="0"/>
              <a:t>literacy and therapeutic </a:t>
            </a:r>
            <a:r>
              <a:rPr lang="en-US" sz="1800" dirty="0" smtClean="0"/>
              <a:t>wellness</a:t>
            </a:r>
          </a:p>
          <a:p>
            <a:r>
              <a:rPr lang="en-US" sz="1800" dirty="0"/>
              <a:t> </a:t>
            </a:r>
            <a:r>
              <a:rPr lang="en-US" sz="1800" dirty="0" smtClean="0"/>
              <a:t>- Installer test preparation </a:t>
            </a:r>
            <a:endParaRPr lang="en-US" sz="1800" dirty="0" smtClean="0"/>
          </a:p>
          <a:p>
            <a:r>
              <a:rPr lang="en-US" sz="1800" dirty="0"/>
              <a:t> </a:t>
            </a:r>
            <a:r>
              <a:rPr lang="en-US" sz="1800" dirty="0" smtClean="0"/>
              <a:t>- 35 students have graduated, 7 became entrepreneurs.  Wages ranged from 15/hr. to 25/hr. </a:t>
            </a:r>
          </a:p>
          <a:p>
            <a:r>
              <a:rPr lang="en-US" sz="1800" dirty="0" smtClean="0"/>
              <a:t>Job placements:  AT&amp;T, City of Dallas, Garland ISD, DISD, </a:t>
            </a:r>
            <a:r>
              <a:rPr lang="en-US" sz="1800" dirty="0" err="1" smtClean="0"/>
              <a:t>Freese</a:t>
            </a:r>
            <a:r>
              <a:rPr lang="en-US" sz="1800" dirty="0" smtClean="0"/>
              <a:t> &amp; Nichols, Inc. and Infrastructural Wireless.  </a:t>
            </a:r>
            <a:endParaRPr lang="en-US" sz="1800" dirty="0"/>
          </a:p>
        </p:txBody>
      </p:sp>
      <p:pic>
        <p:nvPicPr>
          <p:cNvPr id="5" name="Picture Placeholder 7">
            <a:extLst>
              <a:ext uri="{FF2B5EF4-FFF2-40B4-BE49-F238E27FC236}">
                <a16:creationId xmlns:a16="http://schemas.microsoft.com/office/drawing/2014/main" id="{9896C039-89DC-41AC-A834-FC85B4DF49EC}"/>
              </a:ext>
            </a:extLst>
          </p:cNvPr>
          <p:cNvPicPr>
            <a:picLocks noChangeAspect="1"/>
          </p:cNvPicPr>
          <p:nvPr/>
        </p:nvPicPr>
        <p:blipFill>
          <a:blip r:embed="rId2"/>
          <a:srcRect l="2819" r="2819"/>
          <a:stretch>
            <a:fillRect/>
          </a:stretch>
        </p:blipFill>
        <p:spPr>
          <a:xfrm>
            <a:off x="5414838" y="609602"/>
            <a:ext cx="5632573" cy="455636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72153" y="5557562"/>
            <a:ext cx="2075292" cy="810661"/>
          </a:xfrm>
          <a:prstGeom prst="rect">
            <a:avLst/>
          </a:prstGeom>
        </p:spPr>
      </p:pic>
    </p:spTree>
    <p:extLst>
      <p:ext uri="{BB962C8B-B14F-4D97-AF65-F5344CB8AC3E}">
        <p14:creationId xmlns:p14="http://schemas.microsoft.com/office/powerpoint/2010/main" val="3572406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Low Voltage </a:t>
            </a:r>
            <a:r>
              <a:rPr lang="en-US" b="1" dirty="0" smtClean="0"/>
              <a:t> 4-week Statistics  YTD </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22120976"/>
              </p:ext>
            </p:extLst>
          </p:nvPr>
        </p:nvGraphicFramePr>
        <p:xfrm>
          <a:off x="1562792" y="1690689"/>
          <a:ext cx="8761614" cy="3862212"/>
        </p:xfrm>
        <a:graphic>
          <a:graphicData uri="http://schemas.openxmlformats.org/drawingml/2006/table">
            <a:tbl>
              <a:tblPr>
                <a:tableStyleId>{5C22544A-7EE6-4342-B048-85BDC9FD1C3A}</a:tableStyleId>
              </a:tblPr>
              <a:tblGrid>
                <a:gridCol w="910287">
                  <a:extLst>
                    <a:ext uri="{9D8B030D-6E8A-4147-A177-3AD203B41FA5}">
                      <a16:colId xmlns:a16="http://schemas.microsoft.com/office/drawing/2014/main" val="3120569986"/>
                    </a:ext>
                  </a:extLst>
                </a:gridCol>
                <a:gridCol w="1305222">
                  <a:extLst>
                    <a:ext uri="{9D8B030D-6E8A-4147-A177-3AD203B41FA5}">
                      <a16:colId xmlns:a16="http://schemas.microsoft.com/office/drawing/2014/main" val="2001930340"/>
                    </a:ext>
                  </a:extLst>
                </a:gridCol>
                <a:gridCol w="960162">
                  <a:extLst>
                    <a:ext uri="{9D8B030D-6E8A-4147-A177-3AD203B41FA5}">
                      <a16:colId xmlns:a16="http://schemas.microsoft.com/office/drawing/2014/main" val="1603037344"/>
                    </a:ext>
                  </a:extLst>
                </a:gridCol>
                <a:gridCol w="930156">
                  <a:extLst>
                    <a:ext uri="{9D8B030D-6E8A-4147-A177-3AD203B41FA5}">
                      <a16:colId xmlns:a16="http://schemas.microsoft.com/office/drawing/2014/main" val="294081778"/>
                    </a:ext>
                  </a:extLst>
                </a:gridCol>
                <a:gridCol w="1575267">
                  <a:extLst>
                    <a:ext uri="{9D8B030D-6E8A-4147-A177-3AD203B41FA5}">
                      <a16:colId xmlns:a16="http://schemas.microsoft.com/office/drawing/2014/main" val="3968642903"/>
                    </a:ext>
                  </a:extLst>
                </a:gridCol>
                <a:gridCol w="960162">
                  <a:extLst>
                    <a:ext uri="{9D8B030D-6E8A-4147-A177-3AD203B41FA5}">
                      <a16:colId xmlns:a16="http://schemas.microsoft.com/office/drawing/2014/main" val="1351208424"/>
                    </a:ext>
                  </a:extLst>
                </a:gridCol>
                <a:gridCol w="960162">
                  <a:extLst>
                    <a:ext uri="{9D8B030D-6E8A-4147-A177-3AD203B41FA5}">
                      <a16:colId xmlns:a16="http://schemas.microsoft.com/office/drawing/2014/main" val="2551308329"/>
                    </a:ext>
                  </a:extLst>
                </a:gridCol>
                <a:gridCol w="1160196">
                  <a:extLst>
                    <a:ext uri="{9D8B030D-6E8A-4147-A177-3AD203B41FA5}">
                      <a16:colId xmlns:a16="http://schemas.microsoft.com/office/drawing/2014/main" val="3843959228"/>
                    </a:ext>
                  </a:extLst>
                </a:gridCol>
              </a:tblGrid>
              <a:tr h="328632">
                <a:tc gridSpan="7">
                  <a:txBody>
                    <a:bodyPr/>
                    <a:lstStyle/>
                    <a:p>
                      <a:pPr algn="ctr" fontAlgn="b"/>
                      <a:r>
                        <a:rPr lang="en-US" sz="1800" b="1" i="0" u="sng" strike="noStrike" dirty="0" smtClean="0">
                          <a:solidFill>
                            <a:schemeClr val="dk1"/>
                          </a:solidFill>
                          <a:effectLst/>
                          <a:latin typeface="+mn-lt"/>
                        </a:rPr>
                        <a:t>Participant</a:t>
                      </a:r>
                      <a:r>
                        <a:rPr lang="en-US" sz="1800" b="1" i="0" u="sng" strike="noStrike" baseline="0" dirty="0" smtClean="0">
                          <a:solidFill>
                            <a:schemeClr val="dk1"/>
                          </a:solidFill>
                          <a:effectLst/>
                          <a:latin typeface="+mn-lt"/>
                        </a:rPr>
                        <a:t> Completion - 35</a:t>
                      </a:r>
                      <a:endParaRPr lang="en-US" sz="1800" b="1" i="0" u="sng" strike="noStrike" dirty="0">
                        <a:solidFill>
                          <a:srgbClr val="954F72"/>
                        </a:solidFill>
                        <a:effectLst/>
                        <a:latin typeface="Calibri" panose="020F0502020204030204" pitchFamily="34" charset="0"/>
                      </a:endParaRPr>
                    </a:p>
                  </a:txBody>
                  <a:tcPr marL="9525" marR="9525" marT="9525" marB="0" anchor="b">
                    <a:solidFill>
                      <a:schemeClr val="accent4">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0" i="0" u="sng" strike="noStrike" dirty="0">
                        <a:solidFill>
                          <a:srgbClr val="954F72"/>
                        </a:solidFill>
                        <a:effectLst/>
                        <a:latin typeface="Calibri" panose="020F0502020204030204" pitchFamily="34" charset="0"/>
                      </a:endParaRPr>
                    </a:p>
                  </a:txBody>
                  <a:tcPr marL="9525" marR="9525" marT="9525" marB="0" anchor="b">
                    <a:solidFill>
                      <a:schemeClr val="accent4">
                        <a:lumMod val="40000"/>
                        <a:lumOff val="60000"/>
                      </a:schemeClr>
                    </a:solidFill>
                  </a:tcPr>
                </a:tc>
                <a:extLst>
                  <a:ext uri="{0D108BD9-81ED-4DB2-BD59-A6C34878D82A}">
                    <a16:rowId xmlns:a16="http://schemas.microsoft.com/office/drawing/2014/main" val="713175971"/>
                  </a:ext>
                </a:extLst>
              </a:tr>
              <a:tr h="328632">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b="1" u="none" strike="noStrike" dirty="0">
                          <a:effectLst/>
                        </a:rPr>
                        <a:t>Females</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b="1" u="none" strike="noStrike" dirty="0">
                          <a:effectLst/>
                        </a:rPr>
                        <a:t>Males</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b="0" i="0" u="none" strike="noStrike" dirty="0" smtClean="0">
                          <a:solidFill>
                            <a:srgbClr val="000000"/>
                          </a:solidFill>
                          <a:effectLst/>
                          <a:latin typeface="Calibri" panose="020F0502020204030204" pitchFamily="34" charset="0"/>
                        </a:rPr>
                        <a:t> Percentage </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7840202"/>
                  </a:ext>
                </a:extLst>
              </a:tr>
              <a:tr h="328632">
                <a:tc>
                  <a:txBody>
                    <a:bodyPr/>
                    <a:lstStyle/>
                    <a:p>
                      <a:pPr algn="l" fontAlgn="b"/>
                      <a:r>
                        <a:rPr lang="en-US" sz="1400" b="1" u="none" strike="noStrike" dirty="0">
                          <a:effectLst/>
                        </a:rPr>
                        <a:t>Gender </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1" u="none" strike="noStrike" dirty="0">
                          <a:effectLst/>
                        </a:rPr>
                        <a:t>5</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1" u="none" strike="noStrike" dirty="0">
                          <a:effectLst/>
                        </a:rPr>
                        <a:t>30</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02050481"/>
                  </a:ext>
                </a:extLst>
              </a:tr>
              <a:tr h="328632">
                <a:tc gridSpan="2">
                  <a:txBody>
                    <a:bodyPr/>
                    <a:lstStyle/>
                    <a:p>
                      <a:pPr algn="l" fontAlgn="b"/>
                      <a:r>
                        <a:rPr lang="en-US" sz="1400" b="1" u="none" strike="noStrike" dirty="0">
                          <a:effectLst/>
                        </a:rPr>
                        <a:t>Formerly Incarcerated</a:t>
                      </a:r>
                      <a:endParaRPr lang="en-US"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r" fontAlgn="b"/>
                      <a:r>
                        <a:rPr lang="en-US" sz="1400" b="1" u="none" strike="noStrike" dirty="0">
                          <a:effectLst/>
                        </a:rPr>
                        <a:t>2</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1" u="none" strike="noStrike" dirty="0">
                          <a:effectLst/>
                        </a:rPr>
                        <a:t>18</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b="1" i="0" u="none" strike="noStrike" dirty="0" smtClean="0">
                          <a:solidFill>
                            <a:srgbClr val="000000"/>
                          </a:solidFill>
                          <a:effectLst/>
                          <a:latin typeface="Calibri" panose="020F0502020204030204" pitchFamily="34" charset="0"/>
                        </a:rPr>
                        <a:t>57% </a:t>
                      </a:r>
                      <a:endParaRPr lang="en-US"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64046467"/>
                  </a:ext>
                </a:extLst>
              </a:tr>
              <a:tr h="328632">
                <a:tc gridSpan="2">
                  <a:txBody>
                    <a:bodyPr/>
                    <a:lstStyle/>
                    <a:p>
                      <a:pPr algn="l" fontAlgn="b"/>
                      <a:r>
                        <a:rPr lang="en-US" sz="1400" b="1" u="none" strike="noStrike" dirty="0">
                          <a:effectLst/>
                        </a:rPr>
                        <a:t>Some College </a:t>
                      </a:r>
                      <a:endParaRPr lang="en-US"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r" fontAlgn="b"/>
                      <a:r>
                        <a:rPr lang="en-US" sz="1400" b="1" u="none" strike="noStrike">
                          <a:effectLst/>
                        </a:rPr>
                        <a:t>1</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b="1" u="none" strike="noStrike" dirty="0">
                          <a:effectLst/>
                        </a:rPr>
                        <a:t>9</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b="1" i="0" u="none" strike="noStrike" dirty="0" smtClean="0">
                          <a:solidFill>
                            <a:srgbClr val="000000"/>
                          </a:solidFill>
                          <a:effectLst/>
                          <a:latin typeface="Calibri" panose="020F0502020204030204" pitchFamily="34" charset="0"/>
                        </a:rPr>
                        <a:t>29%</a:t>
                      </a: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68110666"/>
                  </a:ext>
                </a:extLst>
              </a:tr>
              <a:tr h="328632">
                <a:tc gridSpan="2">
                  <a:txBody>
                    <a:bodyPr/>
                    <a:lstStyle/>
                    <a:p>
                      <a:pPr algn="l" fontAlgn="b"/>
                      <a:r>
                        <a:rPr lang="en-US" sz="1400" b="1" u="none" strike="noStrike" dirty="0">
                          <a:effectLst/>
                        </a:rPr>
                        <a:t>Negative Net Worth </a:t>
                      </a:r>
                      <a:endParaRPr lang="en-US"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r" fontAlgn="b"/>
                      <a:r>
                        <a:rPr lang="en-US" sz="1400" b="1" i="0" u="none" strike="noStrike" dirty="0" smtClean="0">
                          <a:solidFill>
                            <a:srgbClr val="000000"/>
                          </a:solidFill>
                          <a:effectLst/>
                          <a:latin typeface="Calibri" panose="020F0502020204030204" pitchFamily="34" charset="0"/>
                        </a:rPr>
                        <a:t>4</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1" u="none" strike="noStrike" dirty="0">
                          <a:effectLst/>
                        </a:rPr>
                        <a:t>22</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b="1" i="0" u="none" strike="noStrike" dirty="0" smtClean="0">
                          <a:solidFill>
                            <a:srgbClr val="000000"/>
                          </a:solidFill>
                          <a:effectLst/>
                          <a:latin typeface="Calibri" panose="020F0502020204030204" pitchFamily="34" charset="0"/>
                        </a:rPr>
                        <a:t>74%</a:t>
                      </a:r>
                      <a:endParaRPr lang="en-US"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00881083"/>
                  </a:ext>
                </a:extLst>
              </a:tr>
              <a:tr h="328632">
                <a:tc gridSpan="8">
                  <a:txBody>
                    <a:bodyPr/>
                    <a:lstStyle/>
                    <a:p>
                      <a:pPr algn="l" fontAlgn="b"/>
                      <a:r>
                        <a:rPr lang="en-US" sz="1400" b="1" i="0" u="none" strike="noStrike" dirty="0" smtClean="0">
                          <a:solidFill>
                            <a:srgbClr val="000000"/>
                          </a:solidFill>
                          <a:effectLst/>
                          <a:latin typeface="Calibri" panose="020F0502020204030204" pitchFamily="34" charset="0"/>
                        </a:rPr>
                        <a:t>                                                                         </a:t>
                      </a:r>
                      <a:r>
                        <a:rPr lang="en-US" sz="1400" b="1" i="0" u="none" strike="noStrike" baseline="0" dirty="0" smtClean="0">
                          <a:solidFill>
                            <a:srgbClr val="000000"/>
                          </a:solidFill>
                          <a:effectLst/>
                          <a:latin typeface="Calibri" panose="020F0502020204030204" pitchFamily="34" charset="0"/>
                        </a:rPr>
                        <a:t> Program Completion </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77095941"/>
                  </a:ext>
                </a:extLst>
              </a:tr>
              <a:tr h="328632">
                <a:tc gridSpan="2">
                  <a:txBody>
                    <a:bodyPr/>
                    <a:lstStyle/>
                    <a:p>
                      <a:pPr algn="l" fontAlgn="b"/>
                      <a:r>
                        <a:rPr lang="en-US" sz="1400" b="1" u="none" strike="noStrike" dirty="0">
                          <a:effectLst/>
                        </a:rPr>
                        <a:t>Build Assets</a:t>
                      </a:r>
                      <a:endParaRPr lang="en-US"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r" fontAlgn="b"/>
                      <a:r>
                        <a:rPr lang="en-US" sz="1400" b="1" u="none" strike="noStrike" dirty="0">
                          <a:effectLst/>
                        </a:rPr>
                        <a:t>3</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1" u="none" strike="noStrike" dirty="0">
                          <a:effectLst/>
                        </a:rPr>
                        <a:t>29</a:t>
                      </a:r>
                      <a:endParaRPr lang="en-US" sz="1400" b="1" i="0" u="none" strike="noStrike" dirty="0">
                        <a:solidFill>
                          <a:srgbClr val="000000"/>
                        </a:solidFill>
                        <a:effectLst/>
                        <a:latin typeface="Calibri" panose="020F0502020204030204" pitchFamily="34" charset="0"/>
                      </a:endParaRPr>
                    </a:p>
                  </a:txBody>
                  <a:tcPr marL="9525" marR="9525" marT="9525" marB="0" anchor="b"/>
                </a:tc>
                <a:tc gridSpan="4">
                  <a:txBody>
                    <a:bodyPr/>
                    <a:lstStyle/>
                    <a:p>
                      <a:pPr algn="l" fontAlgn="b"/>
                      <a:r>
                        <a:rPr lang="en-US" sz="1200" b="1" i="0" u="none" strike="noStrike" dirty="0" smtClean="0">
                          <a:solidFill>
                            <a:srgbClr val="000000"/>
                          </a:solidFill>
                          <a:effectLst/>
                          <a:latin typeface="Calibri" panose="020F0502020204030204" pitchFamily="34" charset="0"/>
                        </a:rPr>
                        <a:t>                 </a:t>
                      </a:r>
                      <a:r>
                        <a:rPr lang="en-US" sz="1200" b="1" i="0" u="none" strike="noStrike" baseline="0" dirty="0" smtClean="0">
                          <a:solidFill>
                            <a:srgbClr val="000000"/>
                          </a:solidFill>
                          <a:effectLst/>
                          <a:latin typeface="Calibri" panose="020F0502020204030204" pitchFamily="34" charset="0"/>
                        </a:rPr>
                        <a:t> </a:t>
                      </a:r>
                      <a:r>
                        <a:rPr lang="en-US" sz="1200" b="1" i="0" u="none" strike="noStrike" dirty="0" smtClean="0">
                          <a:solidFill>
                            <a:srgbClr val="000000"/>
                          </a:solidFill>
                          <a:effectLst/>
                          <a:latin typeface="Calibri" panose="020F0502020204030204" pitchFamily="34" charset="0"/>
                        </a:rPr>
                        <a:t>91%                </a:t>
                      </a:r>
                      <a:r>
                        <a:rPr lang="en-US" sz="1200" b="0" i="0" u="none" strike="noStrike" dirty="0" smtClean="0">
                          <a:solidFill>
                            <a:srgbClr val="000000"/>
                          </a:solidFill>
                          <a:effectLst/>
                          <a:latin typeface="Calibri" panose="020F0502020204030204" pitchFamily="34" charset="0"/>
                        </a:rPr>
                        <a:t>Stocks,</a:t>
                      </a:r>
                      <a:r>
                        <a:rPr lang="en-US" sz="1200" b="0" i="0" u="none" strike="noStrike" baseline="0" dirty="0" smtClean="0">
                          <a:solidFill>
                            <a:srgbClr val="000000"/>
                          </a:solidFill>
                          <a:effectLst/>
                          <a:latin typeface="Calibri" panose="020F0502020204030204" pitchFamily="34" charset="0"/>
                        </a:rPr>
                        <a:t> Precious Metals, Real Estate and Crypto</a:t>
                      </a:r>
                      <a:endParaRPr lang="en-US" sz="1200" b="0" i="0" u="none" strike="noStrike" dirty="0" smtClean="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47898619"/>
                  </a:ext>
                </a:extLst>
              </a:tr>
              <a:tr h="616578">
                <a:tc gridSpan="2">
                  <a:txBody>
                    <a:bodyPr/>
                    <a:lstStyle/>
                    <a:p>
                      <a:pPr algn="l" fontAlgn="b"/>
                      <a:r>
                        <a:rPr lang="en-US" sz="1400" b="1" u="none" strike="noStrike" dirty="0">
                          <a:effectLst/>
                        </a:rPr>
                        <a:t>Increased Credit Scores</a:t>
                      </a:r>
                      <a:endParaRPr lang="en-US"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r" fontAlgn="b"/>
                      <a:r>
                        <a:rPr lang="en-US" sz="1400" b="1" u="none" strike="noStrike">
                          <a:effectLst/>
                        </a:rPr>
                        <a:t>4</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b="1" u="none" strike="noStrike" dirty="0">
                          <a:effectLst/>
                        </a:rPr>
                        <a:t>29</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b="1" i="0" u="none" strike="noStrike" dirty="0" smtClean="0">
                          <a:solidFill>
                            <a:srgbClr val="000000"/>
                          </a:solidFill>
                          <a:effectLst/>
                          <a:latin typeface="Calibri" panose="020F0502020204030204" pitchFamily="34" charset="0"/>
                        </a:rPr>
                        <a:t>                   94%</a:t>
                      </a:r>
                      <a:endParaRPr lang="en-US" sz="1200" b="1" i="0" u="none" strike="noStrike" dirty="0">
                        <a:solidFill>
                          <a:srgbClr val="000000"/>
                        </a:solidFill>
                        <a:effectLst/>
                        <a:latin typeface="Calibri" panose="020F0502020204030204" pitchFamily="34" charset="0"/>
                      </a:endParaRPr>
                    </a:p>
                  </a:txBody>
                  <a:tcPr marL="9525" marR="9525" marT="9525" marB="0" anchor="b"/>
                </a:tc>
                <a:tc gridSpan="3">
                  <a:txBody>
                    <a:bodyPr/>
                    <a:lstStyle/>
                    <a:p>
                      <a:pPr algn="l" fontAlgn="b"/>
                      <a:r>
                        <a:rPr lang="en-US" sz="1200" u="none" strike="noStrike" dirty="0">
                          <a:effectLst/>
                        </a:rPr>
                        <a:t>Increased by 20 points or more</a:t>
                      </a:r>
                      <a:endParaRPr lang="en-US" sz="12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90221060"/>
                  </a:ext>
                </a:extLst>
              </a:tr>
              <a:tr h="616578">
                <a:tc gridSpan="2">
                  <a:txBody>
                    <a:bodyPr/>
                    <a:lstStyle/>
                    <a:p>
                      <a:pPr algn="l" fontAlgn="b"/>
                      <a:r>
                        <a:rPr lang="en-US" sz="1400" b="1" u="none" strike="noStrike" dirty="0">
                          <a:effectLst/>
                        </a:rPr>
                        <a:t>Reduced Fines and Fees</a:t>
                      </a:r>
                      <a:endParaRPr lang="en-US"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r" fontAlgn="b"/>
                      <a:r>
                        <a:rPr lang="en-US" sz="1400" b="1" u="none" strike="noStrike">
                          <a:effectLst/>
                        </a:rPr>
                        <a:t>3</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b="1" u="none" strike="noStrike" dirty="0">
                          <a:effectLst/>
                        </a:rPr>
                        <a:t>19</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b="1" i="0" u="none" strike="noStrike" dirty="0" smtClean="0">
                          <a:solidFill>
                            <a:srgbClr val="000000"/>
                          </a:solidFill>
                          <a:effectLst/>
                          <a:latin typeface="Calibri" panose="020F0502020204030204" pitchFamily="34" charset="0"/>
                        </a:rPr>
                        <a:t>                   65%</a:t>
                      </a:r>
                      <a:endParaRPr lang="en-US"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55310587"/>
                  </a:ext>
                </a:extLst>
              </a:tr>
            </a:tbl>
          </a:graphicData>
        </a:graphic>
      </p:graphicFrame>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1076" y="5808864"/>
            <a:ext cx="2133600" cy="833438"/>
          </a:xfrm>
          <a:prstGeom prst="rect">
            <a:avLst/>
          </a:prstGeom>
        </p:spPr>
      </p:pic>
    </p:spTree>
    <p:extLst>
      <p:ext uri="{BB962C8B-B14F-4D97-AF65-F5344CB8AC3E}">
        <p14:creationId xmlns:p14="http://schemas.microsoft.com/office/powerpoint/2010/main" val="2406737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Installer Low Voltage Fiber Optic Program</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653377" y="987425"/>
            <a:ext cx="4754880" cy="4873625"/>
          </a:xfrm>
        </p:spPr>
      </p:pic>
      <p:sp>
        <p:nvSpPr>
          <p:cNvPr id="4" name="Text Placeholder 3"/>
          <p:cNvSpPr>
            <a:spLocks noGrp="1"/>
          </p:cNvSpPr>
          <p:nvPr>
            <p:ph type="body" sz="half" idx="2"/>
          </p:nvPr>
        </p:nvSpPr>
        <p:spPr/>
        <p:txBody>
          <a:bodyPr>
            <a:normAutofit fontScale="85000" lnSpcReduction="10000"/>
          </a:bodyPr>
          <a:lstStyle/>
          <a:p>
            <a:r>
              <a:rPr lang="en-US" sz="2400" dirty="0" smtClean="0"/>
              <a:t>8 – week program on the job training program</a:t>
            </a:r>
          </a:p>
          <a:p>
            <a:r>
              <a:rPr lang="en-US" sz="2400" dirty="0"/>
              <a:t> </a:t>
            </a:r>
            <a:r>
              <a:rPr lang="en-US" sz="2400" dirty="0" smtClean="0"/>
              <a:t>- students receive weekly stipends</a:t>
            </a:r>
          </a:p>
          <a:p>
            <a:r>
              <a:rPr lang="en-US" sz="2400" dirty="0"/>
              <a:t> </a:t>
            </a:r>
            <a:r>
              <a:rPr lang="en-US" sz="2400" dirty="0" smtClean="0"/>
              <a:t>- case management, therapeutic wellness and financial literacy.</a:t>
            </a:r>
          </a:p>
          <a:p>
            <a:r>
              <a:rPr lang="en-US" sz="2400" dirty="0"/>
              <a:t> </a:t>
            </a:r>
            <a:r>
              <a:rPr lang="en-US" sz="2400" dirty="0" smtClean="0"/>
              <a:t>- students take national certification test </a:t>
            </a:r>
          </a:p>
          <a:p>
            <a:r>
              <a:rPr lang="en-US" sz="2400" dirty="0" smtClean="0"/>
              <a:t>Fiber Optics Installer I and II</a:t>
            </a:r>
          </a:p>
          <a:p>
            <a:r>
              <a:rPr lang="en-US" sz="2400" dirty="0" smtClean="0"/>
              <a:t>Average wage $35 per hour to $125.</a:t>
            </a:r>
          </a:p>
          <a:p>
            <a:r>
              <a:rPr lang="en-US" dirty="0"/>
              <a:t> </a:t>
            </a:r>
            <a:endParaRPr lang="en-US" dirty="0" smtClean="0"/>
          </a:p>
          <a:p>
            <a:r>
              <a:rPr lang="en-US" dirty="0" smtClean="0"/>
              <a:t> </a:t>
            </a:r>
          </a:p>
          <a:p>
            <a:endParaRPr lang="en-US" dirty="0"/>
          </a:p>
        </p:txBody>
      </p:sp>
    </p:spTree>
    <p:extLst>
      <p:ext uri="{BB962C8B-B14F-4D97-AF65-F5344CB8AC3E}">
        <p14:creationId xmlns:p14="http://schemas.microsoft.com/office/powerpoint/2010/main" val="3064959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Low Voltage &amp; Fiber Optic Cost per Cohort</a:t>
            </a:r>
            <a:br>
              <a:rPr lang="en-US" dirty="0" smtClean="0"/>
            </a:br>
            <a:r>
              <a:rPr lang="en-US" dirty="0" smtClean="0"/>
              <a:t>8-week session – 10 students </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985705738"/>
              </p:ext>
            </p:extLst>
          </p:nvPr>
        </p:nvGraphicFramePr>
        <p:xfrm>
          <a:off x="2535382" y="1911927"/>
          <a:ext cx="7406643" cy="3420796"/>
        </p:xfrm>
        <a:graphic>
          <a:graphicData uri="http://schemas.openxmlformats.org/drawingml/2006/table">
            <a:tbl>
              <a:tblPr>
                <a:tableStyleId>{5C22544A-7EE6-4342-B048-85BDC9FD1C3A}</a:tableStyleId>
              </a:tblPr>
              <a:tblGrid>
                <a:gridCol w="386498">
                  <a:extLst>
                    <a:ext uri="{9D8B030D-6E8A-4147-A177-3AD203B41FA5}">
                      <a16:colId xmlns:a16="http://schemas.microsoft.com/office/drawing/2014/main" val="193420036"/>
                    </a:ext>
                  </a:extLst>
                </a:gridCol>
                <a:gridCol w="839793">
                  <a:extLst>
                    <a:ext uri="{9D8B030D-6E8A-4147-A177-3AD203B41FA5}">
                      <a16:colId xmlns:a16="http://schemas.microsoft.com/office/drawing/2014/main" val="353696171"/>
                    </a:ext>
                  </a:extLst>
                </a:gridCol>
                <a:gridCol w="757012">
                  <a:extLst>
                    <a:ext uri="{9D8B030D-6E8A-4147-A177-3AD203B41FA5}">
                      <a16:colId xmlns:a16="http://schemas.microsoft.com/office/drawing/2014/main" val="1610488177"/>
                    </a:ext>
                  </a:extLst>
                </a:gridCol>
                <a:gridCol w="922574">
                  <a:extLst>
                    <a:ext uri="{9D8B030D-6E8A-4147-A177-3AD203B41FA5}">
                      <a16:colId xmlns:a16="http://schemas.microsoft.com/office/drawing/2014/main" val="186172841"/>
                    </a:ext>
                  </a:extLst>
                </a:gridCol>
                <a:gridCol w="839793">
                  <a:extLst>
                    <a:ext uri="{9D8B030D-6E8A-4147-A177-3AD203B41FA5}">
                      <a16:colId xmlns:a16="http://schemas.microsoft.com/office/drawing/2014/main" val="3233913605"/>
                    </a:ext>
                  </a:extLst>
                </a:gridCol>
                <a:gridCol w="839793">
                  <a:extLst>
                    <a:ext uri="{9D8B030D-6E8A-4147-A177-3AD203B41FA5}">
                      <a16:colId xmlns:a16="http://schemas.microsoft.com/office/drawing/2014/main" val="622883858"/>
                    </a:ext>
                  </a:extLst>
                </a:gridCol>
                <a:gridCol w="537358">
                  <a:extLst>
                    <a:ext uri="{9D8B030D-6E8A-4147-A177-3AD203B41FA5}">
                      <a16:colId xmlns:a16="http://schemas.microsoft.com/office/drawing/2014/main" val="4105347757"/>
                    </a:ext>
                  </a:extLst>
                </a:gridCol>
                <a:gridCol w="1247203">
                  <a:extLst>
                    <a:ext uri="{9D8B030D-6E8A-4147-A177-3AD203B41FA5}">
                      <a16:colId xmlns:a16="http://schemas.microsoft.com/office/drawing/2014/main" val="3630640988"/>
                    </a:ext>
                  </a:extLst>
                </a:gridCol>
                <a:gridCol w="1036619">
                  <a:extLst>
                    <a:ext uri="{9D8B030D-6E8A-4147-A177-3AD203B41FA5}">
                      <a16:colId xmlns:a16="http://schemas.microsoft.com/office/drawing/2014/main" val="1443465863"/>
                    </a:ext>
                  </a:extLst>
                </a:gridCol>
              </a:tblGrid>
              <a:tr h="269324">
                <a:tc gridSpan="3">
                  <a:txBody>
                    <a:bodyPr/>
                    <a:lstStyle/>
                    <a:p>
                      <a:endParaRPr lang="en-US"/>
                    </a:p>
                  </a:txBody>
                  <a:tcPr marL="9525" marR="9525" marT="9525" marB="0" anchor="b">
                    <a:solidFill>
                      <a:schemeClr val="accent4">
                        <a:lumMod val="20000"/>
                        <a:lumOff val="80000"/>
                      </a:schemeClr>
                    </a:solidFill>
                  </a:tcPr>
                </a:tc>
                <a:tc hMerge="1">
                  <a:txBody>
                    <a:bodyPr/>
                    <a:lstStyle/>
                    <a:p>
                      <a:endParaRPr lang="en-US"/>
                    </a:p>
                  </a:txBody>
                  <a:tcPr/>
                </a:tc>
                <a:tc hMerge="1">
                  <a:txBody>
                    <a:bodyPr/>
                    <a:lstStyle/>
                    <a:p>
                      <a:endParaRPr lang="en-US"/>
                    </a:p>
                  </a:txBody>
                  <a:tcPr/>
                </a:tc>
                <a:tc gridSpan="2">
                  <a:txBody>
                    <a:bodyPr/>
                    <a:lstStyle/>
                    <a:p>
                      <a:endParaRPr lang="en-US"/>
                    </a:p>
                  </a:txBody>
                  <a:tcPr marL="9525" marR="9525" marT="9525" marB="0" anchor="b">
                    <a:solidFill>
                      <a:schemeClr val="accent4">
                        <a:lumMod val="20000"/>
                        <a:lumOff val="80000"/>
                      </a:schemeClr>
                    </a:solidFill>
                  </a:tcPr>
                </a:tc>
                <a:tc hMerge="1">
                  <a:txBody>
                    <a:bodyPr/>
                    <a:lstStyle/>
                    <a:p>
                      <a:endParaRPr lang="en-US"/>
                    </a:p>
                  </a:txBody>
                  <a:tcPr/>
                </a:tc>
                <a:tc gridSpan="2">
                  <a:txBody>
                    <a:bodyPr/>
                    <a:lstStyle/>
                    <a:p>
                      <a:endParaRPr lang="en-US"/>
                    </a:p>
                  </a:txBody>
                  <a:tcPr marL="9525" marR="9525" marT="9525" marB="0" anchor="b">
                    <a:solidFill>
                      <a:schemeClr val="accent4">
                        <a:lumMod val="20000"/>
                        <a:lumOff val="80000"/>
                      </a:schemeClr>
                    </a:solidFill>
                  </a:tcPr>
                </a:tc>
                <a:tc hMerge="1">
                  <a:txBody>
                    <a:bodyPr/>
                    <a:lstStyle/>
                    <a:p>
                      <a:endParaRPr lang="en-US"/>
                    </a:p>
                  </a:txBody>
                  <a:tcPr/>
                </a:tc>
                <a:tc gridSpan="2">
                  <a:txBody>
                    <a:bodyPr/>
                    <a:lstStyle/>
                    <a:p>
                      <a:endParaRPr lang="en-US"/>
                    </a:p>
                  </a:txBody>
                  <a:tcPr marL="9525" marR="9525" marT="9525" marB="0" anchor="b">
                    <a:solidFill>
                      <a:schemeClr val="accent4">
                        <a:lumMod val="20000"/>
                        <a:lumOff val="80000"/>
                      </a:schemeClr>
                    </a:solidFill>
                  </a:tcPr>
                </a:tc>
                <a:tc hMerge="1">
                  <a:txBody>
                    <a:bodyPr/>
                    <a:lstStyle/>
                    <a:p>
                      <a:endParaRPr lang="en-US"/>
                    </a:p>
                  </a:txBody>
                  <a:tcPr/>
                </a:tc>
                <a:extLst>
                  <a:ext uri="{0D108BD9-81ED-4DB2-BD59-A6C34878D82A}">
                    <a16:rowId xmlns:a16="http://schemas.microsoft.com/office/drawing/2014/main" val="2398196478"/>
                  </a:ext>
                </a:extLst>
              </a:tr>
              <a:tr h="246881">
                <a:tc gridSpan="3">
                  <a:txBody>
                    <a:bodyPr/>
                    <a:lstStyle/>
                    <a:p>
                      <a:endParaRPr lang="en-US"/>
                    </a:p>
                  </a:txBody>
                  <a:tcPr marL="9525" marR="9525" marT="9525" marB="0" anchor="b"/>
                </a:tc>
                <a:tc hMerge="1">
                  <a:txBody>
                    <a:bodyPr/>
                    <a:lstStyle/>
                    <a:p>
                      <a:endParaRPr lang="en-US"/>
                    </a:p>
                  </a:txBody>
                  <a:tcPr/>
                </a:tc>
                <a:tc hMerge="1">
                  <a:txBody>
                    <a:bodyPr/>
                    <a:lstStyle/>
                    <a:p>
                      <a:endParaRPr lang="en-US"/>
                    </a:p>
                  </a:txBody>
                  <a:tcPr/>
                </a:tc>
                <a:tc>
                  <a:txBody>
                    <a:bodyPr/>
                    <a:lstStyle/>
                    <a:p>
                      <a:endParaRPr lang="en-US"/>
                    </a:p>
                  </a:txBody>
                  <a:tcPr marL="9525" marR="9525" marT="9525" marB="0" anchor="b"/>
                </a:tc>
                <a:tc>
                  <a:txBody>
                    <a:bodyPr/>
                    <a:lstStyle/>
                    <a:p>
                      <a:endParaRPr lang="en-US"/>
                    </a:p>
                  </a:txBody>
                  <a:tcPr marL="9525" marR="9525" marT="9525" marB="0" anchor="b"/>
                </a:tc>
                <a:tc>
                  <a:txBody>
                    <a:bodyPr/>
                    <a:lstStyle/>
                    <a:p>
                      <a:endParaRPr lang="en-US"/>
                    </a:p>
                  </a:txBody>
                  <a:tcPr marL="9525" marR="9525" marT="9525" marB="0" anchor="b"/>
                </a:tc>
                <a:tc>
                  <a:txBody>
                    <a:bodyPr/>
                    <a:lstStyle/>
                    <a:p>
                      <a:endParaRPr lang="en-US"/>
                    </a:p>
                  </a:txBody>
                  <a:tcPr marL="9525" marR="9525" marT="9525" marB="0" anchor="b"/>
                </a:tc>
                <a:tc>
                  <a:txBody>
                    <a:bodyPr/>
                    <a:lstStyle/>
                    <a:p>
                      <a:endParaRPr lang="en-US"/>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02522497"/>
                  </a:ext>
                </a:extLst>
              </a:tr>
              <a:tr h="224437">
                <a:tc gridSpan="3">
                  <a:txBody>
                    <a:bodyPr/>
                    <a:lstStyle/>
                    <a:p>
                      <a:endParaRPr lang="en-US"/>
                    </a:p>
                  </a:txBody>
                  <a:tcPr marL="9525" marR="9525" marT="9525" marB="0" anchor="b"/>
                </a:tc>
                <a:tc hMerge="1">
                  <a:txBody>
                    <a:bodyPr/>
                    <a:lstStyle/>
                    <a:p>
                      <a:endParaRPr lang="en-US"/>
                    </a:p>
                  </a:txBody>
                  <a:tcPr/>
                </a:tc>
                <a:tc hMerge="1">
                  <a:txBody>
                    <a:bodyPr/>
                    <a:lstStyle/>
                    <a:p>
                      <a:endParaRPr lang="en-US"/>
                    </a:p>
                  </a:txBody>
                  <a:tcPr/>
                </a:tc>
                <a:tc gridSpan="2">
                  <a:txBody>
                    <a:bodyPr/>
                    <a:lstStyle/>
                    <a:p>
                      <a:endParaRPr lang="en-US"/>
                    </a:p>
                  </a:txBody>
                  <a:tcPr marL="9525" marR="9525" marT="9525" marB="0" anchor="b"/>
                </a:tc>
                <a:tc hMerge="1">
                  <a:txBody>
                    <a:bodyPr/>
                    <a:lstStyle/>
                    <a:p>
                      <a:endParaRPr lang="en-US"/>
                    </a:p>
                  </a:txBody>
                  <a:tcPr/>
                </a:tc>
                <a:tc gridSpan="2">
                  <a:txBody>
                    <a:bodyPr/>
                    <a:lstStyle/>
                    <a:p>
                      <a:endParaRPr lang="en-US"/>
                    </a:p>
                  </a:txBody>
                  <a:tcPr marL="9525" marR="9525" marT="9525" marB="0" anchor="b"/>
                </a:tc>
                <a:tc hMerge="1">
                  <a:txBody>
                    <a:bodyPr/>
                    <a:lstStyle/>
                    <a:p>
                      <a:endParaRPr lang="en-US"/>
                    </a:p>
                  </a:txBody>
                  <a:tcPr/>
                </a:tc>
                <a:tc gridSpan="2">
                  <a:txBody>
                    <a:bodyPr/>
                    <a:lstStyle/>
                    <a:p>
                      <a:endParaRPr lang="en-US"/>
                    </a:p>
                  </a:txBody>
                  <a:tcPr marL="9525" marR="9525" marT="9525" marB="0" anchor="b"/>
                </a:tc>
                <a:tc hMerge="1">
                  <a:txBody>
                    <a:bodyPr/>
                    <a:lstStyle/>
                    <a:p>
                      <a:endParaRPr lang="en-US"/>
                    </a:p>
                  </a:txBody>
                  <a:tcPr/>
                </a:tc>
                <a:extLst>
                  <a:ext uri="{0D108BD9-81ED-4DB2-BD59-A6C34878D82A}">
                    <a16:rowId xmlns:a16="http://schemas.microsoft.com/office/drawing/2014/main" val="3430619785"/>
                  </a:ext>
                </a:extLst>
              </a:tr>
              <a:tr h="224437">
                <a:tc gridSpan="3">
                  <a:txBody>
                    <a:bodyPr/>
                    <a:lstStyle/>
                    <a:p>
                      <a:endParaRPr lang="en-US" dirty="0"/>
                    </a:p>
                  </a:txBody>
                  <a:tcPr marL="9525" marR="9525" marT="9525" marB="0" anchor="b"/>
                </a:tc>
                <a:tc hMerge="1">
                  <a:txBody>
                    <a:bodyPr/>
                    <a:lstStyle/>
                    <a:p>
                      <a:endParaRPr lang="en-US"/>
                    </a:p>
                  </a:txBody>
                  <a:tcPr/>
                </a:tc>
                <a:tc hMerge="1">
                  <a:txBody>
                    <a:bodyPr/>
                    <a:lstStyle/>
                    <a:p>
                      <a:endParaRPr lang="en-US"/>
                    </a:p>
                  </a:txBody>
                  <a:tcPr/>
                </a:tc>
                <a:tc gridSpan="2">
                  <a:txBody>
                    <a:bodyPr/>
                    <a:lstStyle/>
                    <a:p>
                      <a:endParaRPr lang="en-US"/>
                    </a:p>
                  </a:txBody>
                  <a:tcPr marL="9525" marR="9525" marT="9525" marB="0" anchor="b"/>
                </a:tc>
                <a:tc hMerge="1">
                  <a:txBody>
                    <a:bodyPr/>
                    <a:lstStyle/>
                    <a:p>
                      <a:endParaRPr lang="en-US"/>
                    </a:p>
                  </a:txBody>
                  <a:tcPr/>
                </a:tc>
                <a:tc gridSpan="2">
                  <a:txBody>
                    <a:bodyPr/>
                    <a:lstStyle/>
                    <a:p>
                      <a:endParaRPr lang="en-US"/>
                    </a:p>
                  </a:txBody>
                  <a:tcPr marL="9525" marR="9525" marT="9525" marB="0" anchor="b"/>
                </a:tc>
                <a:tc hMerge="1">
                  <a:txBody>
                    <a:bodyPr/>
                    <a:lstStyle/>
                    <a:p>
                      <a:endParaRPr lang="en-US"/>
                    </a:p>
                  </a:txBody>
                  <a:tcPr/>
                </a:tc>
                <a:tc gridSpan="2">
                  <a:txBody>
                    <a:bodyPr/>
                    <a:lstStyle/>
                    <a:p>
                      <a:endParaRPr lang="en-US"/>
                    </a:p>
                  </a:txBody>
                  <a:tcPr marL="9525" marR="9525" marT="9525" marB="0" anchor="b"/>
                </a:tc>
                <a:tc hMerge="1">
                  <a:txBody>
                    <a:bodyPr/>
                    <a:lstStyle/>
                    <a:p>
                      <a:endParaRPr lang="en-US"/>
                    </a:p>
                  </a:txBody>
                  <a:tcPr/>
                </a:tc>
                <a:extLst>
                  <a:ext uri="{0D108BD9-81ED-4DB2-BD59-A6C34878D82A}">
                    <a16:rowId xmlns:a16="http://schemas.microsoft.com/office/drawing/2014/main" val="1415089466"/>
                  </a:ext>
                </a:extLst>
              </a:tr>
              <a:tr h="224437">
                <a:tc gridSpan="3">
                  <a:txBody>
                    <a:bodyPr/>
                    <a:lstStyle/>
                    <a:p>
                      <a:endParaRPr lang="en-US"/>
                    </a:p>
                  </a:txBody>
                  <a:tcPr marL="9525" marR="9525" marT="9525" marB="0" anchor="b"/>
                </a:tc>
                <a:tc hMerge="1">
                  <a:txBody>
                    <a:bodyPr/>
                    <a:lstStyle/>
                    <a:p>
                      <a:endParaRPr lang="en-US"/>
                    </a:p>
                  </a:txBody>
                  <a:tcPr/>
                </a:tc>
                <a:tc hMerge="1">
                  <a:txBody>
                    <a:bodyPr/>
                    <a:lstStyle/>
                    <a:p>
                      <a:endParaRPr lang="en-US"/>
                    </a:p>
                  </a:txBody>
                  <a:tcPr/>
                </a:tc>
                <a:tc gridSpan="2">
                  <a:txBody>
                    <a:bodyPr/>
                    <a:lstStyle/>
                    <a:p>
                      <a:endParaRPr lang="en-US"/>
                    </a:p>
                  </a:txBody>
                  <a:tcPr marL="9525" marR="9525" marT="9525" marB="0" anchor="b"/>
                </a:tc>
                <a:tc hMerge="1">
                  <a:txBody>
                    <a:bodyPr/>
                    <a:lstStyle/>
                    <a:p>
                      <a:endParaRPr lang="en-US"/>
                    </a:p>
                  </a:txBody>
                  <a:tcPr/>
                </a:tc>
                <a:tc gridSpan="2">
                  <a:txBody>
                    <a:bodyPr/>
                    <a:lstStyle/>
                    <a:p>
                      <a:endParaRPr lang="en-US"/>
                    </a:p>
                  </a:txBody>
                  <a:tcPr marL="9525" marR="9525" marT="9525" marB="0" anchor="b"/>
                </a:tc>
                <a:tc hMerge="1">
                  <a:txBody>
                    <a:bodyPr/>
                    <a:lstStyle/>
                    <a:p>
                      <a:endParaRPr lang="en-US"/>
                    </a:p>
                  </a:txBody>
                  <a:tcPr/>
                </a:tc>
                <a:tc gridSpan="2">
                  <a:txBody>
                    <a:bodyPr/>
                    <a:lstStyle/>
                    <a:p>
                      <a:endParaRPr lang="en-US"/>
                    </a:p>
                  </a:txBody>
                  <a:tcPr marL="9525" marR="9525" marT="9525" marB="0" anchor="b"/>
                </a:tc>
                <a:tc hMerge="1">
                  <a:txBody>
                    <a:bodyPr/>
                    <a:lstStyle/>
                    <a:p>
                      <a:endParaRPr lang="en-US"/>
                    </a:p>
                  </a:txBody>
                  <a:tcPr/>
                </a:tc>
                <a:extLst>
                  <a:ext uri="{0D108BD9-81ED-4DB2-BD59-A6C34878D82A}">
                    <a16:rowId xmlns:a16="http://schemas.microsoft.com/office/drawing/2014/main" val="3934501197"/>
                  </a:ext>
                </a:extLst>
              </a:tr>
              <a:tr h="224437">
                <a:tc gridSpan="3">
                  <a:txBody>
                    <a:bodyPr/>
                    <a:lstStyle/>
                    <a:p>
                      <a:endParaRPr lang="en-US"/>
                    </a:p>
                  </a:txBody>
                  <a:tcPr marL="9525" marR="9525" marT="9525" marB="0" anchor="b"/>
                </a:tc>
                <a:tc hMerge="1">
                  <a:txBody>
                    <a:bodyPr/>
                    <a:lstStyle/>
                    <a:p>
                      <a:endParaRPr lang="en-US"/>
                    </a:p>
                  </a:txBody>
                  <a:tcPr/>
                </a:tc>
                <a:tc hMerge="1">
                  <a:txBody>
                    <a:bodyPr/>
                    <a:lstStyle/>
                    <a:p>
                      <a:endParaRPr lang="en-US"/>
                    </a:p>
                  </a:txBody>
                  <a:tcPr/>
                </a:tc>
                <a:tc gridSpan="2">
                  <a:txBody>
                    <a:bodyPr/>
                    <a:lstStyle/>
                    <a:p>
                      <a:endParaRPr lang="en-US"/>
                    </a:p>
                  </a:txBody>
                  <a:tcPr marL="9525" marR="9525" marT="9525" marB="0" anchor="b"/>
                </a:tc>
                <a:tc hMerge="1">
                  <a:txBody>
                    <a:bodyPr/>
                    <a:lstStyle/>
                    <a:p>
                      <a:endParaRPr lang="en-US"/>
                    </a:p>
                  </a:txBody>
                  <a:tcPr/>
                </a:tc>
                <a:tc gridSpan="2">
                  <a:txBody>
                    <a:bodyPr/>
                    <a:lstStyle/>
                    <a:p>
                      <a:endParaRPr lang="en-US"/>
                    </a:p>
                  </a:txBody>
                  <a:tcPr marL="9525" marR="9525" marT="9525" marB="0" anchor="b"/>
                </a:tc>
                <a:tc hMerge="1">
                  <a:txBody>
                    <a:bodyPr/>
                    <a:lstStyle/>
                    <a:p>
                      <a:endParaRPr lang="en-US"/>
                    </a:p>
                  </a:txBody>
                  <a:tcPr/>
                </a:tc>
                <a:tc gridSpan="2">
                  <a:txBody>
                    <a:bodyPr/>
                    <a:lstStyle/>
                    <a:p>
                      <a:endParaRPr lang="en-US"/>
                    </a:p>
                  </a:txBody>
                  <a:tcPr marL="9525" marR="9525" marT="9525" marB="0" anchor="b"/>
                </a:tc>
                <a:tc hMerge="1">
                  <a:txBody>
                    <a:bodyPr/>
                    <a:lstStyle/>
                    <a:p>
                      <a:endParaRPr lang="en-US"/>
                    </a:p>
                  </a:txBody>
                  <a:tcPr/>
                </a:tc>
                <a:extLst>
                  <a:ext uri="{0D108BD9-81ED-4DB2-BD59-A6C34878D82A}">
                    <a16:rowId xmlns:a16="http://schemas.microsoft.com/office/drawing/2014/main" val="4285121720"/>
                  </a:ext>
                </a:extLst>
              </a:tr>
              <a:tr h="224437">
                <a:tc gridSpan="3">
                  <a:txBody>
                    <a:bodyPr/>
                    <a:lstStyle/>
                    <a:p>
                      <a:endParaRPr lang="en-US"/>
                    </a:p>
                  </a:txBody>
                  <a:tcPr marL="9525" marR="9525" marT="9525" marB="0" anchor="b"/>
                </a:tc>
                <a:tc hMerge="1">
                  <a:txBody>
                    <a:bodyPr/>
                    <a:lstStyle/>
                    <a:p>
                      <a:endParaRPr lang="en-US"/>
                    </a:p>
                  </a:txBody>
                  <a:tcPr/>
                </a:tc>
                <a:tc hMerge="1">
                  <a:txBody>
                    <a:bodyPr/>
                    <a:lstStyle/>
                    <a:p>
                      <a:endParaRPr lang="en-US"/>
                    </a:p>
                  </a:txBody>
                  <a:tcPr/>
                </a:tc>
                <a:tc gridSpan="2">
                  <a:txBody>
                    <a:bodyPr/>
                    <a:lstStyle/>
                    <a:p>
                      <a:endParaRPr lang="en-US"/>
                    </a:p>
                  </a:txBody>
                  <a:tcPr marL="9525" marR="9525" marT="9525" marB="0" anchor="b"/>
                </a:tc>
                <a:tc hMerge="1">
                  <a:txBody>
                    <a:bodyPr/>
                    <a:lstStyle/>
                    <a:p>
                      <a:endParaRPr lang="en-US"/>
                    </a:p>
                  </a:txBody>
                  <a:tcPr/>
                </a:tc>
                <a:tc gridSpan="2">
                  <a:txBody>
                    <a:bodyPr/>
                    <a:lstStyle/>
                    <a:p>
                      <a:endParaRPr lang="en-US"/>
                    </a:p>
                  </a:txBody>
                  <a:tcPr marL="9525" marR="9525" marT="9525" marB="0" anchor="b"/>
                </a:tc>
                <a:tc hMerge="1">
                  <a:txBody>
                    <a:bodyPr/>
                    <a:lstStyle/>
                    <a:p>
                      <a:endParaRPr lang="en-US"/>
                    </a:p>
                  </a:txBody>
                  <a:tcPr/>
                </a:tc>
                <a:tc gridSpan="2">
                  <a:txBody>
                    <a:bodyPr/>
                    <a:lstStyle/>
                    <a:p>
                      <a:endParaRPr lang="en-US"/>
                    </a:p>
                  </a:txBody>
                  <a:tcPr marL="9525" marR="9525" marT="9525" marB="0" anchor="b"/>
                </a:tc>
                <a:tc hMerge="1">
                  <a:txBody>
                    <a:bodyPr/>
                    <a:lstStyle/>
                    <a:p>
                      <a:endParaRPr lang="en-US"/>
                    </a:p>
                  </a:txBody>
                  <a:tcPr/>
                </a:tc>
                <a:extLst>
                  <a:ext uri="{0D108BD9-81ED-4DB2-BD59-A6C34878D82A}">
                    <a16:rowId xmlns:a16="http://schemas.microsoft.com/office/drawing/2014/main" val="3371453362"/>
                  </a:ext>
                </a:extLst>
              </a:tr>
              <a:tr h="224437">
                <a:tc gridSpan="3">
                  <a:txBody>
                    <a:bodyPr/>
                    <a:lstStyle/>
                    <a:p>
                      <a:endParaRPr lang="en-US"/>
                    </a:p>
                  </a:txBody>
                  <a:tcPr marL="9525" marR="9525" marT="9525" marB="0" anchor="b"/>
                </a:tc>
                <a:tc hMerge="1">
                  <a:txBody>
                    <a:bodyPr/>
                    <a:lstStyle/>
                    <a:p>
                      <a:endParaRPr lang="en-US"/>
                    </a:p>
                  </a:txBody>
                  <a:tcPr/>
                </a:tc>
                <a:tc hMerge="1">
                  <a:txBody>
                    <a:bodyPr/>
                    <a:lstStyle/>
                    <a:p>
                      <a:endParaRPr lang="en-US"/>
                    </a:p>
                  </a:txBody>
                  <a:tcPr/>
                </a:tc>
                <a:tc gridSpan="2">
                  <a:txBody>
                    <a:bodyPr/>
                    <a:lstStyle/>
                    <a:p>
                      <a:endParaRPr lang="en-US"/>
                    </a:p>
                  </a:txBody>
                  <a:tcPr marL="9525" marR="9525" marT="9525" marB="0" anchor="b"/>
                </a:tc>
                <a:tc hMerge="1">
                  <a:txBody>
                    <a:bodyPr/>
                    <a:lstStyle/>
                    <a:p>
                      <a:endParaRPr lang="en-US"/>
                    </a:p>
                  </a:txBody>
                  <a:tcPr/>
                </a:tc>
                <a:tc gridSpan="2">
                  <a:txBody>
                    <a:bodyPr/>
                    <a:lstStyle/>
                    <a:p>
                      <a:endParaRPr lang="en-US"/>
                    </a:p>
                  </a:txBody>
                  <a:tcPr marL="9525" marR="9525" marT="9525" marB="0" anchor="b"/>
                </a:tc>
                <a:tc hMerge="1">
                  <a:txBody>
                    <a:bodyPr/>
                    <a:lstStyle/>
                    <a:p>
                      <a:endParaRPr lang="en-US"/>
                    </a:p>
                  </a:txBody>
                  <a:tcPr/>
                </a:tc>
                <a:tc gridSpan="2">
                  <a:txBody>
                    <a:bodyPr/>
                    <a:lstStyle/>
                    <a:p>
                      <a:endParaRPr lang="en-US"/>
                    </a:p>
                  </a:txBody>
                  <a:tcPr marL="9525" marR="9525" marT="9525" marB="0" anchor="b"/>
                </a:tc>
                <a:tc hMerge="1">
                  <a:txBody>
                    <a:bodyPr/>
                    <a:lstStyle/>
                    <a:p>
                      <a:endParaRPr lang="en-US"/>
                    </a:p>
                  </a:txBody>
                  <a:tcPr/>
                </a:tc>
                <a:extLst>
                  <a:ext uri="{0D108BD9-81ED-4DB2-BD59-A6C34878D82A}">
                    <a16:rowId xmlns:a16="http://schemas.microsoft.com/office/drawing/2014/main" val="3704346335"/>
                  </a:ext>
                </a:extLst>
              </a:tr>
              <a:tr h="224437">
                <a:tc gridSpan="3">
                  <a:txBody>
                    <a:bodyPr/>
                    <a:lstStyle/>
                    <a:p>
                      <a:endParaRPr lang="en-US"/>
                    </a:p>
                  </a:txBody>
                  <a:tcPr marL="9525" marR="9525" marT="9525" marB="0" anchor="b"/>
                </a:tc>
                <a:tc hMerge="1">
                  <a:txBody>
                    <a:bodyPr/>
                    <a:lstStyle/>
                    <a:p>
                      <a:endParaRPr lang="en-US"/>
                    </a:p>
                  </a:txBody>
                  <a:tcPr/>
                </a:tc>
                <a:tc hMerge="1">
                  <a:txBody>
                    <a:bodyPr/>
                    <a:lstStyle/>
                    <a:p>
                      <a:endParaRPr lang="en-US"/>
                    </a:p>
                  </a:txBody>
                  <a:tcPr/>
                </a:tc>
                <a:tc gridSpan="2">
                  <a:txBody>
                    <a:bodyPr/>
                    <a:lstStyle/>
                    <a:p>
                      <a:endParaRPr lang="en-US"/>
                    </a:p>
                  </a:txBody>
                  <a:tcPr marL="9525" marR="9525" marT="9525" marB="0" anchor="b"/>
                </a:tc>
                <a:tc hMerge="1">
                  <a:txBody>
                    <a:bodyPr/>
                    <a:lstStyle/>
                    <a:p>
                      <a:endParaRPr lang="en-US"/>
                    </a:p>
                  </a:txBody>
                  <a:tcPr/>
                </a:tc>
                <a:tc gridSpan="2">
                  <a:txBody>
                    <a:bodyPr/>
                    <a:lstStyle/>
                    <a:p>
                      <a:endParaRPr lang="en-US"/>
                    </a:p>
                  </a:txBody>
                  <a:tcPr marL="9525" marR="9525" marT="9525" marB="0" anchor="b"/>
                </a:tc>
                <a:tc hMerge="1">
                  <a:txBody>
                    <a:bodyPr/>
                    <a:lstStyle/>
                    <a:p>
                      <a:endParaRPr lang="en-US"/>
                    </a:p>
                  </a:txBody>
                  <a:tcPr/>
                </a:tc>
                <a:tc gridSpan="2">
                  <a:txBody>
                    <a:bodyPr/>
                    <a:lstStyle/>
                    <a:p>
                      <a:endParaRPr lang="en-US"/>
                    </a:p>
                  </a:txBody>
                  <a:tcPr marL="9525" marR="9525" marT="9525" marB="0" anchor="b"/>
                </a:tc>
                <a:tc hMerge="1">
                  <a:txBody>
                    <a:bodyPr/>
                    <a:lstStyle/>
                    <a:p>
                      <a:endParaRPr lang="en-US"/>
                    </a:p>
                  </a:txBody>
                  <a:tcPr/>
                </a:tc>
                <a:extLst>
                  <a:ext uri="{0D108BD9-81ED-4DB2-BD59-A6C34878D82A}">
                    <a16:rowId xmlns:a16="http://schemas.microsoft.com/office/drawing/2014/main" val="3148303536"/>
                  </a:ext>
                </a:extLst>
              </a:tr>
              <a:tr h="224437">
                <a:tc gridSpan="3">
                  <a:txBody>
                    <a:bodyPr/>
                    <a:lstStyle/>
                    <a:p>
                      <a:endParaRPr lang="en-US"/>
                    </a:p>
                  </a:txBody>
                  <a:tcPr marL="9525" marR="9525" marT="9525" marB="0" anchor="b"/>
                </a:tc>
                <a:tc hMerge="1">
                  <a:txBody>
                    <a:bodyPr/>
                    <a:lstStyle/>
                    <a:p>
                      <a:endParaRPr lang="en-US"/>
                    </a:p>
                  </a:txBody>
                  <a:tcPr/>
                </a:tc>
                <a:tc hMerge="1">
                  <a:txBody>
                    <a:bodyPr/>
                    <a:lstStyle/>
                    <a:p>
                      <a:endParaRPr lang="en-US"/>
                    </a:p>
                  </a:txBody>
                  <a:tcPr/>
                </a:tc>
                <a:tc gridSpan="2">
                  <a:txBody>
                    <a:bodyPr/>
                    <a:lstStyle/>
                    <a:p>
                      <a:endParaRPr lang="en-US"/>
                    </a:p>
                  </a:txBody>
                  <a:tcPr marL="9525" marR="9525" marT="9525" marB="0" anchor="b"/>
                </a:tc>
                <a:tc hMerge="1">
                  <a:txBody>
                    <a:bodyPr/>
                    <a:lstStyle/>
                    <a:p>
                      <a:endParaRPr lang="en-US"/>
                    </a:p>
                  </a:txBody>
                  <a:tcPr/>
                </a:tc>
                <a:tc gridSpan="2">
                  <a:txBody>
                    <a:bodyPr/>
                    <a:lstStyle/>
                    <a:p>
                      <a:endParaRPr lang="en-US"/>
                    </a:p>
                  </a:txBody>
                  <a:tcPr marL="9525" marR="9525" marT="9525" marB="0" anchor="b"/>
                </a:tc>
                <a:tc hMerge="1">
                  <a:txBody>
                    <a:bodyPr/>
                    <a:lstStyle/>
                    <a:p>
                      <a:endParaRPr lang="en-US"/>
                    </a:p>
                  </a:txBody>
                  <a:tcPr/>
                </a:tc>
                <a:tc gridSpan="2">
                  <a:txBody>
                    <a:bodyPr/>
                    <a:lstStyle/>
                    <a:p>
                      <a:endParaRPr lang="en-US"/>
                    </a:p>
                  </a:txBody>
                  <a:tcPr marL="9525" marR="9525" marT="9525" marB="0" anchor="b"/>
                </a:tc>
                <a:tc hMerge="1">
                  <a:txBody>
                    <a:bodyPr/>
                    <a:lstStyle/>
                    <a:p>
                      <a:endParaRPr lang="en-US"/>
                    </a:p>
                  </a:txBody>
                  <a:tcPr/>
                </a:tc>
                <a:extLst>
                  <a:ext uri="{0D108BD9-81ED-4DB2-BD59-A6C34878D82A}">
                    <a16:rowId xmlns:a16="http://schemas.microsoft.com/office/drawing/2014/main" val="4078265027"/>
                  </a:ext>
                </a:extLst>
              </a:tr>
              <a:tr h="224437">
                <a:tc>
                  <a:txBody>
                    <a:bodyPr/>
                    <a:lstStyle/>
                    <a:p>
                      <a:endParaRPr lang="en-US"/>
                    </a:p>
                  </a:txBody>
                  <a:tcPr marL="9525" marR="9525" marT="9525" marB="0" anchor="b"/>
                </a:tc>
                <a:tc>
                  <a:txBody>
                    <a:bodyPr/>
                    <a:lstStyle/>
                    <a:p>
                      <a:endParaRPr lang="en-US"/>
                    </a:p>
                  </a:txBody>
                  <a:tcPr marL="9525" marR="9525" marT="9525" marB="0" anchor="b"/>
                </a:tc>
                <a:tc>
                  <a:txBody>
                    <a:bodyPr/>
                    <a:lstStyle/>
                    <a:p>
                      <a:endParaRPr lang="en-US"/>
                    </a:p>
                  </a:txBody>
                  <a:tcPr marL="9525" marR="9525" marT="9525" marB="0" anchor="b"/>
                </a:tc>
                <a:tc>
                  <a:txBody>
                    <a:bodyPr/>
                    <a:lstStyle/>
                    <a:p>
                      <a:endParaRPr lang="en-US"/>
                    </a:p>
                  </a:txBody>
                  <a:tcPr marL="9525" marR="9525" marT="9525" marB="0" anchor="b"/>
                </a:tc>
                <a:tc>
                  <a:txBody>
                    <a:bodyPr/>
                    <a:lstStyle/>
                    <a:p>
                      <a:endParaRPr lang="en-US"/>
                    </a:p>
                  </a:txBody>
                  <a:tcPr marL="9525" marR="9525" marT="9525" marB="0" anchor="b"/>
                </a:tc>
                <a:tc>
                  <a:txBody>
                    <a:bodyPr/>
                    <a:lstStyle/>
                    <a:p>
                      <a:endParaRPr lang="en-US"/>
                    </a:p>
                  </a:txBody>
                  <a:tcPr marL="9525" marR="9525" marT="9525" marB="0" anchor="b"/>
                </a:tc>
                <a:tc>
                  <a:txBody>
                    <a:bodyPr/>
                    <a:lstStyle/>
                    <a:p>
                      <a:endParaRPr lang="en-US"/>
                    </a:p>
                  </a:txBody>
                  <a:tcPr marL="9525" marR="9525" marT="9525" marB="0" anchor="b"/>
                </a:tc>
                <a:tc>
                  <a:txBody>
                    <a:bodyPr/>
                    <a:lstStyle/>
                    <a:p>
                      <a:endParaRPr lang="en-US"/>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82472968"/>
                  </a:ext>
                </a:extLst>
              </a:tr>
              <a:tr h="298501">
                <a:tc>
                  <a:txBody>
                    <a:bodyPr/>
                    <a:lstStyle/>
                    <a:p>
                      <a:endParaRPr lang="en-US"/>
                    </a:p>
                  </a:txBody>
                  <a:tcPr marL="9525" marR="9525" marT="9525" marB="0" anchor="b"/>
                </a:tc>
                <a:tc>
                  <a:txBody>
                    <a:bodyPr/>
                    <a:lstStyle/>
                    <a:p>
                      <a:endParaRPr lang="en-US"/>
                    </a:p>
                  </a:txBody>
                  <a:tcPr marL="9525" marR="9525" marT="9525" marB="0" anchor="b"/>
                </a:tc>
                <a:tc>
                  <a:txBody>
                    <a:bodyPr/>
                    <a:lstStyle/>
                    <a:p>
                      <a:endParaRPr lang="en-US"/>
                    </a:p>
                  </a:txBody>
                  <a:tcPr marL="9525" marR="9525" marT="9525" marB="0" anchor="b"/>
                </a:tc>
                <a:tc>
                  <a:txBody>
                    <a:bodyPr/>
                    <a:lstStyle/>
                    <a:p>
                      <a:endParaRPr lang="en-US"/>
                    </a:p>
                  </a:txBody>
                  <a:tcPr marL="9525" marR="9525" marT="9525" marB="0" anchor="b"/>
                </a:tc>
                <a:tc>
                  <a:txBody>
                    <a:bodyPr/>
                    <a:lstStyle/>
                    <a:p>
                      <a:endParaRPr lang="en-US"/>
                    </a:p>
                  </a:txBody>
                  <a:tcPr marL="9525" marR="9525" marT="9525" marB="0" anchor="b"/>
                </a:tc>
                <a:tc gridSpan="2">
                  <a:txBody>
                    <a:bodyPr/>
                    <a:lstStyle/>
                    <a:p>
                      <a:endParaRPr lang="en-US"/>
                    </a:p>
                  </a:txBody>
                  <a:tcPr marL="9525" marR="9525" marT="9525" marB="0" anchor="b"/>
                </a:tc>
                <a:tc hMerge="1">
                  <a:txBody>
                    <a:bodyPr/>
                    <a:lstStyle/>
                    <a:p>
                      <a:endParaRPr lang="en-US"/>
                    </a:p>
                  </a:txBody>
                  <a:tcPr/>
                </a:tc>
                <a:tc gridSpan="2">
                  <a:txBody>
                    <a:bodyPr/>
                    <a:lstStyle/>
                    <a:p>
                      <a:endParaRPr lang="en-US" dirty="0"/>
                    </a:p>
                  </a:txBody>
                  <a:tcPr marL="9525" marR="9525" marT="9525" marB="0" anchor="b"/>
                </a:tc>
                <a:tc hMerge="1">
                  <a:txBody>
                    <a:bodyPr/>
                    <a:lstStyle/>
                    <a:p>
                      <a:endParaRPr lang="en-US"/>
                    </a:p>
                  </a:txBody>
                  <a:tcPr/>
                </a:tc>
                <a:extLst>
                  <a:ext uri="{0D108BD9-81ED-4DB2-BD59-A6C34878D82A}">
                    <a16:rowId xmlns:a16="http://schemas.microsoft.com/office/drawing/2014/main" val="762146538"/>
                  </a:ext>
                </a:extLst>
              </a:tr>
            </a:tbl>
          </a:graphicData>
        </a:graphic>
      </p:graphicFrame>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7046" y="5436219"/>
            <a:ext cx="3158837" cy="1233921"/>
          </a:xfrm>
          <a:prstGeom prst="rect">
            <a:avLst/>
          </a:prstGeom>
        </p:spPr>
      </p:pic>
      <p:pic>
        <p:nvPicPr>
          <p:cNvPr id="2" name="Picture 1"/>
          <p:cNvPicPr>
            <a:picLocks noChangeAspect="1"/>
          </p:cNvPicPr>
          <p:nvPr/>
        </p:nvPicPr>
        <p:blipFill>
          <a:blip r:embed="rId3"/>
          <a:stretch>
            <a:fillRect/>
          </a:stretch>
        </p:blipFill>
        <p:spPr>
          <a:xfrm>
            <a:off x="2593571" y="2211185"/>
            <a:ext cx="7273636" cy="3121538"/>
          </a:xfrm>
          <a:prstGeom prst="rect">
            <a:avLst/>
          </a:prstGeom>
        </p:spPr>
      </p:pic>
    </p:spTree>
    <p:extLst>
      <p:ext uri="{BB962C8B-B14F-4D97-AF65-F5344CB8AC3E}">
        <p14:creationId xmlns:p14="http://schemas.microsoft.com/office/powerpoint/2010/main" val="2704606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and Present Funders </a:t>
            </a:r>
            <a:endParaRPr lang="en-US" dirty="0"/>
          </a:p>
        </p:txBody>
      </p:sp>
      <p:sp>
        <p:nvSpPr>
          <p:cNvPr id="3" name="Content Placeholder 2"/>
          <p:cNvSpPr>
            <a:spLocks noGrp="1"/>
          </p:cNvSpPr>
          <p:nvPr>
            <p:ph idx="1"/>
          </p:nvPr>
        </p:nvSpPr>
        <p:spPr>
          <a:xfrm>
            <a:off x="919943" y="1800686"/>
            <a:ext cx="10043160" cy="2871066"/>
          </a:xfrm>
        </p:spPr>
        <p:txBody>
          <a:bodyPr/>
          <a:lstStyle/>
          <a:p>
            <a:r>
              <a:rPr lang="en-US" dirty="0" smtClean="0"/>
              <a:t>Vincent Ratcliff </a:t>
            </a:r>
          </a:p>
          <a:p>
            <a:pPr marL="0" indent="0">
              <a:buNone/>
            </a:pPr>
            <a:r>
              <a:rPr lang="en-US" dirty="0" smtClean="0"/>
              <a:t>Treasurer  of ZWHJCOC </a:t>
            </a:r>
          </a:p>
          <a:p>
            <a:pPr marL="0" indent="0">
              <a:buNone/>
            </a:pPr>
            <a:endParaRPr lang="en-US" dirty="0" smtClean="0"/>
          </a:p>
          <a:p>
            <a:pPr marL="0" indent="0">
              <a:buNone/>
            </a:pPr>
            <a:r>
              <a:rPr lang="en-US" dirty="0" smtClean="0"/>
              <a:t>                                                                </a:t>
            </a:r>
          </a:p>
          <a:p>
            <a:endParaRPr lang="en-US" dirty="0"/>
          </a:p>
        </p:txBody>
      </p:sp>
      <p:pic>
        <p:nvPicPr>
          <p:cNvPr id="4" name="Picture 3"/>
          <p:cNvPicPr>
            <a:picLocks noChangeAspect="1"/>
          </p:cNvPicPr>
          <p:nvPr/>
        </p:nvPicPr>
        <p:blipFill>
          <a:blip r:embed="rId2"/>
          <a:stretch>
            <a:fillRect/>
          </a:stretch>
        </p:blipFill>
        <p:spPr>
          <a:xfrm>
            <a:off x="919943" y="3177467"/>
            <a:ext cx="2837410" cy="1603604"/>
          </a:xfrm>
          <a:prstGeom prst="rect">
            <a:avLst/>
          </a:prstGeom>
        </p:spPr>
      </p:pic>
      <p:pic>
        <p:nvPicPr>
          <p:cNvPr id="5" name="Picture 4"/>
          <p:cNvPicPr>
            <a:picLocks noChangeAspect="1"/>
          </p:cNvPicPr>
          <p:nvPr/>
        </p:nvPicPr>
        <p:blipFill>
          <a:blip r:embed="rId3"/>
          <a:stretch>
            <a:fillRect/>
          </a:stretch>
        </p:blipFill>
        <p:spPr>
          <a:xfrm>
            <a:off x="7459461" y="1691367"/>
            <a:ext cx="3134337" cy="942600"/>
          </a:xfrm>
          <a:prstGeom prst="rect">
            <a:avLst/>
          </a:prstGeom>
        </p:spPr>
      </p:pic>
      <p:pic>
        <p:nvPicPr>
          <p:cNvPr id="6" name="Picture 5"/>
          <p:cNvPicPr>
            <a:picLocks noChangeAspect="1"/>
          </p:cNvPicPr>
          <p:nvPr/>
        </p:nvPicPr>
        <p:blipFill>
          <a:blip r:embed="rId4"/>
          <a:stretch>
            <a:fillRect/>
          </a:stretch>
        </p:blipFill>
        <p:spPr>
          <a:xfrm>
            <a:off x="7897090" y="3045938"/>
            <a:ext cx="2585259" cy="1625813"/>
          </a:xfrm>
          <a:prstGeom prst="rect">
            <a:avLst/>
          </a:prstGeom>
        </p:spPr>
      </p:pic>
      <p:pic>
        <p:nvPicPr>
          <p:cNvPr id="7" name="Picture 6"/>
          <p:cNvPicPr>
            <a:picLocks noChangeAspect="1"/>
          </p:cNvPicPr>
          <p:nvPr/>
        </p:nvPicPr>
        <p:blipFill>
          <a:blip r:embed="rId5"/>
          <a:stretch>
            <a:fillRect/>
          </a:stretch>
        </p:blipFill>
        <p:spPr>
          <a:xfrm>
            <a:off x="9700951" y="6019065"/>
            <a:ext cx="2139533" cy="83893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4058" y="2926080"/>
            <a:ext cx="2291542" cy="714895"/>
          </a:xfrm>
          <a:prstGeom prst="rect">
            <a:avLst/>
          </a:prstGeom>
        </p:spPr>
      </p:pic>
    </p:spTree>
    <p:extLst>
      <p:ext uri="{BB962C8B-B14F-4D97-AF65-F5344CB8AC3E}">
        <p14:creationId xmlns:p14="http://schemas.microsoft.com/office/powerpoint/2010/main" val="3522125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Contact Information </a:t>
            </a:r>
            <a:endParaRPr lang="en-US" dirty="0"/>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83188" y="1109662"/>
            <a:ext cx="6172200" cy="4629150"/>
          </a:xfrm>
        </p:spPr>
      </p:pic>
      <p:sp>
        <p:nvSpPr>
          <p:cNvPr id="7" name="Text Placeholder 6"/>
          <p:cNvSpPr>
            <a:spLocks noGrp="1"/>
          </p:cNvSpPr>
          <p:nvPr>
            <p:ph type="body" sz="half" idx="2"/>
          </p:nvPr>
        </p:nvSpPr>
        <p:spPr/>
        <p:txBody>
          <a:bodyPr/>
          <a:lstStyle/>
          <a:p>
            <a:r>
              <a:rPr lang="en-US" sz="2000" dirty="0" smtClean="0"/>
              <a:t>Frances Smith-Dean – Executive Director</a:t>
            </a:r>
          </a:p>
          <a:p>
            <a:r>
              <a:rPr lang="en-US" sz="2000" dirty="0" smtClean="0"/>
              <a:t>Email – </a:t>
            </a:r>
            <a:r>
              <a:rPr lang="en-US" sz="2000" dirty="0" smtClean="0">
                <a:hlinkClick r:id="rId3"/>
              </a:rPr>
              <a:t>frances.smith@zwhjcoc.org</a:t>
            </a:r>
            <a:endParaRPr lang="en-US" sz="2000" dirty="0" smtClean="0"/>
          </a:p>
          <a:p>
            <a:r>
              <a:rPr lang="en-US" sz="2000" dirty="0" smtClean="0"/>
              <a:t>Phone – 214-324-4443</a:t>
            </a:r>
          </a:p>
          <a:p>
            <a:r>
              <a:rPr lang="en-US" sz="2000" dirty="0" smtClean="0"/>
              <a:t>Website – </a:t>
            </a:r>
            <a:r>
              <a:rPr lang="en-US" sz="2000" dirty="0" smtClean="0">
                <a:hlinkClick r:id="rId4"/>
              </a:rPr>
              <a:t>www.zwhjcoc.org</a:t>
            </a:r>
            <a:endParaRPr lang="en-US" sz="2000" dirty="0" smtClean="0"/>
          </a:p>
          <a:p>
            <a:r>
              <a:rPr lang="en-US" sz="2000" dirty="0" smtClean="0"/>
              <a:t>Social Media Pages </a:t>
            </a:r>
          </a:p>
          <a:p>
            <a:r>
              <a:rPr lang="en-US" sz="2000" dirty="0" err="1" smtClean="0"/>
              <a:t>Youtube</a:t>
            </a:r>
            <a:r>
              <a:rPr lang="en-US" sz="2000" dirty="0" smtClean="0"/>
              <a:t> – </a:t>
            </a:r>
            <a:r>
              <a:rPr lang="en-US" sz="2000" dirty="0" err="1" smtClean="0"/>
              <a:t>zwhjcoc</a:t>
            </a:r>
            <a:endParaRPr lang="en-US" sz="2000" dirty="0" smtClean="0"/>
          </a:p>
          <a:p>
            <a:r>
              <a:rPr lang="en-US" sz="2000" dirty="0" smtClean="0"/>
              <a:t>Facebook – Zan Wesley Holmes, Jr Community Outreach Center</a:t>
            </a:r>
          </a:p>
          <a:p>
            <a:endParaRPr lang="en-US"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72153" y="5557562"/>
            <a:ext cx="2075292" cy="810661"/>
          </a:xfrm>
          <a:prstGeom prst="rect">
            <a:avLst/>
          </a:prstGeom>
        </p:spPr>
      </p:pic>
    </p:spTree>
    <p:extLst>
      <p:ext uri="{BB962C8B-B14F-4D97-AF65-F5344CB8AC3E}">
        <p14:creationId xmlns:p14="http://schemas.microsoft.com/office/powerpoint/2010/main" val="453695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 – Frances Smith-Dean </a:t>
            </a:r>
            <a:br>
              <a:rPr lang="en-US" dirty="0" smtClean="0"/>
            </a:br>
            <a:endParaRPr lang="en-US" dirty="0"/>
          </a:p>
        </p:txBody>
      </p:sp>
      <p:sp>
        <p:nvSpPr>
          <p:cNvPr id="9" name="Text Placeholder 8"/>
          <p:cNvSpPr>
            <a:spLocks noGrp="1"/>
          </p:cNvSpPr>
          <p:nvPr>
            <p:ph type="body" sz="half" idx="2"/>
          </p:nvPr>
        </p:nvSpPr>
        <p:spPr/>
        <p:txBody>
          <a:bodyPr>
            <a:normAutofit/>
          </a:bodyPr>
          <a:lstStyle/>
          <a:p>
            <a:r>
              <a:rPr lang="en-US" sz="2400" dirty="0" smtClean="0"/>
              <a:t>Executive Director of The Zan Wesley Holmes, Jr. Community Outreach Center</a:t>
            </a:r>
          </a:p>
          <a:p>
            <a:r>
              <a:rPr lang="en-US" sz="2400" dirty="0" smtClean="0"/>
              <a:t>Former Registered Investment Advisor of Retired Plan Advisors of Chicago, ILL.</a:t>
            </a:r>
          </a:p>
          <a:p>
            <a:r>
              <a:rPr lang="en-US" sz="2400" dirty="0" smtClean="0"/>
              <a:t>Adjunct Professor of Mathematics for Dallas College Richland Campus </a:t>
            </a:r>
          </a:p>
          <a:p>
            <a:endParaRPr lang="en-US" sz="2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9316" y="198784"/>
            <a:ext cx="2830664" cy="1096354"/>
          </a:xfrm>
          <a:prstGeom prst="rect">
            <a:avLst/>
          </a:prstGeom>
        </p:spPr>
      </p:pic>
      <p:pic>
        <p:nvPicPr>
          <p:cNvPr id="14" name="Content Placeholder 1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82748" y="1574358"/>
            <a:ext cx="4476584" cy="4286692"/>
          </a:xfrm>
        </p:spPr>
      </p:pic>
    </p:spTree>
    <p:extLst>
      <p:ext uri="{BB962C8B-B14F-4D97-AF65-F5344CB8AC3E}">
        <p14:creationId xmlns:p14="http://schemas.microsoft.com/office/powerpoint/2010/main" val="4215743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                                                      </a:t>
            </a:r>
            <a:endParaRPr lang="en-US" dirty="0"/>
          </a:p>
        </p:txBody>
      </p:sp>
      <p:sp>
        <p:nvSpPr>
          <p:cNvPr id="6" name="Content Placeholder 5"/>
          <p:cNvSpPr>
            <a:spLocks noGrp="1"/>
          </p:cNvSpPr>
          <p:nvPr>
            <p:ph idx="1"/>
          </p:nvPr>
        </p:nvSpPr>
        <p:spPr/>
        <p:txBody>
          <a:bodyPr/>
          <a:lstStyle/>
          <a:p>
            <a:r>
              <a:rPr lang="en-US" sz="3600" dirty="0" smtClean="0"/>
              <a:t>Mission</a:t>
            </a:r>
          </a:p>
          <a:p>
            <a:r>
              <a:rPr lang="en-US" sz="3600" dirty="0" smtClean="0"/>
              <a:t>History</a:t>
            </a:r>
          </a:p>
          <a:p>
            <a:r>
              <a:rPr lang="en-US" sz="3600" dirty="0" smtClean="0"/>
              <a:t>Preparing for the 4</a:t>
            </a:r>
            <a:r>
              <a:rPr lang="en-US" sz="3600" baseline="30000" dirty="0" smtClean="0"/>
              <a:t>th</a:t>
            </a:r>
            <a:r>
              <a:rPr lang="en-US" sz="3600" dirty="0" smtClean="0"/>
              <a:t> Industrial Revolution</a:t>
            </a:r>
          </a:p>
          <a:p>
            <a:r>
              <a:rPr lang="en-US" sz="3600" dirty="0" smtClean="0"/>
              <a:t>Focusing on Workforce Solutions for the Low Income Individuals</a:t>
            </a:r>
          </a:p>
          <a:p>
            <a:r>
              <a:rPr lang="en-US" sz="3600" dirty="0" smtClean="0"/>
              <a:t>Partnership Opportunities</a:t>
            </a:r>
          </a:p>
          <a:p>
            <a:pPr marL="0" indent="0">
              <a:buNone/>
            </a:pPr>
            <a:endParaRPr lang="en-US" sz="3600" dirty="0" smtClean="0"/>
          </a:p>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9070" y="365126"/>
            <a:ext cx="2602727" cy="1016690"/>
          </a:xfrm>
          <a:prstGeom prst="rect">
            <a:avLst/>
          </a:prstGeom>
        </p:spPr>
      </p:pic>
    </p:spTree>
    <p:extLst>
      <p:ext uri="{BB962C8B-B14F-4D97-AF65-F5344CB8AC3E}">
        <p14:creationId xmlns:p14="http://schemas.microsoft.com/office/powerpoint/2010/main" val="260571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Statement  </a:t>
            </a:r>
            <a:endParaRPr lang="en-US" dirty="0"/>
          </a:p>
        </p:txBody>
      </p:sp>
      <p:sp>
        <p:nvSpPr>
          <p:cNvPr id="7" name="Content Placeholder 6"/>
          <p:cNvSpPr>
            <a:spLocks noGrp="1"/>
          </p:cNvSpPr>
          <p:nvPr>
            <p:ph idx="1"/>
          </p:nvPr>
        </p:nvSpPr>
        <p:spPr/>
        <p:txBody>
          <a:bodyPr/>
          <a:lstStyle/>
          <a:p>
            <a:r>
              <a:rPr lang="en-US" i="1" dirty="0" smtClean="0"/>
              <a:t>Creating Self-sustaining pathways out of poverty for young people and families living in Dallas, Texas through education, training and job placement.  </a:t>
            </a:r>
          </a:p>
          <a:p>
            <a:pPr marL="0" indent="0">
              <a:buNone/>
            </a:pPr>
            <a:r>
              <a:rPr lang="en-US" dirty="0" smtClean="0"/>
              <a:t> </a:t>
            </a:r>
            <a:r>
              <a:rPr lang="en-US" dirty="0"/>
              <a:t>T</a:t>
            </a:r>
            <a:r>
              <a:rPr lang="en-US" dirty="0" smtClean="0"/>
              <a:t>hree pathways: </a:t>
            </a:r>
          </a:p>
          <a:p>
            <a:r>
              <a:rPr lang="en-US" dirty="0" smtClean="0"/>
              <a:t>1 – Entrepreneurship</a:t>
            </a:r>
          </a:p>
          <a:p>
            <a:r>
              <a:rPr lang="en-US" dirty="0" smtClean="0"/>
              <a:t>2 – STEM Workforce – light electrical – low voltage an our new career paths – fiber optics and Xerox digital career pathways</a:t>
            </a:r>
          </a:p>
          <a:p>
            <a:r>
              <a:rPr lang="en-US" dirty="0" smtClean="0"/>
              <a:t>3 – Asset Building – stocks, bonds, precious metals, real estate and cryptocurrencies. </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6049" y="16910"/>
            <a:ext cx="2888974" cy="1128505"/>
          </a:xfrm>
          <a:prstGeom prst="rect">
            <a:avLst/>
          </a:prstGeom>
        </p:spPr>
      </p:pic>
    </p:spTree>
    <p:extLst>
      <p:ext uri="{BB962C8B-B14F-4D97-AF65-F5344CB8AC3E}">
        <p14:creationId xmlns:p14="http://schemas.microsoft.com/office/powerpoint/2010/main" val="6327889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970" y="16910"/>
            <a:ext cx="3932237" cy="1600200"/>
          </a:xfrm>
        </p:spPr>
        <p:txBody>
          <a:bodyPr/>
          <a:lstStyle/>
          <a:p>
            <a:r>
              <a:rPr lang="en-US" dirty="0" smtClean="0"/>
              <a:t>History</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83188" y="1566407"/>
            <a:ext cx="6172200" cy="4206240"/>
          </a:xfrm>
        </p:spPr>
      </p:pic>
      <p:sp>
        <p:nvSpPr>
          <p:cNvPr id="5" name="Text Placeholder 4"/>
          <p:cNvSpPr>
            <a:spLocks noGrp="1"/>
          </p:cNvSpPr>
          <p:nvPr>
            <p:ph type="body" sz="half" idx="2"/>
          </p:nvPr>
        </p:nvSpPr>
        <p:spPr>
          <a:xfrm>
            <a:off x="839788" y="1617110"/>
            <a:ext cx="3932237" cy="4808627"/>
          </a:xfrm>
        </p:spPr>
        <p:txBody>
          <a:bodyPr>
            <a:noAutofit/>
          </a:bodyPr>
          <a:lstStyle/>
          <a:p>
            <a:r>
              <a:rPr lang="en-US" sz="2000" dirty="0" smtClean="0"/>
              <a:t>Frazier House is a free social service wrap around model with a focus on </a:t>
            </a:r>
            <a:r>
              <a:rPr lang="en-US" sz="2000" i="1" dirty="0" smtClean="0"/>
              <a:t>“</a:t>
            </a:r>
            <a:r>
              <a:rPr lang="en-US" sz="2000" b="1" i="1" dirty="0" smtClean="0"/>
              <a:t>economic stability</a:t>
            </a:r>
            <a:r>
              <a:rPr lang="en-US" sz="2000" i="1" dirty="0" smtClean="0"/>
              <a:t>”.  </a:t>
            </a:r>
            <a:r>
              <a:rPr lang="en-US" sz="2000" dirty="0" smtClean="0"/>
              <a:t>The Frazier Model provides services to everyone living within the Dallas Independent School District.  </a:t>
            </a:r>
          </a:p>
          <a:p>
            <a:r>
              <a:rPr lang="en-US" sz="2000" dirty="0" smtClean="0"/>
              <a:t>The Zan Wesley Holmes, Jr. Community Outreach Center along with our partners and collaborators have serviced over 8000 individuals from 2019 until now. </a:t>
            </a:r>
            <a:r>
              <a:rPr lang="en-US" sz="2000" dirty="0" smtClean="0"/>
              <a:t> Partnerships include: Amazon, Fed Ex, Jackson Hewitt, DISD, Smokey John’s Barbeque and St. Luke “Community” United Methodist Church. </a:t>
            </a:r>
            <a:endParaRPr lang="en-US" sz="20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893" y="16910"/>
            <a:ext cx="2501129" cy="977003"/>
          </a:xfrm>
          <a:prstGeom prst="rect">
            <a:avLst/>
          </a:prstGeom>
        </p:spPr>
      </p:pic>
    </p:spTree>
    <p:extLst>
      <p:ext uri="{BB962C8B-B14F-4D97-AF65-F5344CB8AC3E}">
        <p14:creationId xmlns:p14="http://schemas.microsoft.com/office/powerpoint/2010/main" val="3943053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 Step 1:  Accessing the problem…</a:t>
            </a:r>
            <a:endParaRPr lang="en-US" dirty="0"/>
          </a:p>
        </p:txBody>
      </p:sp>
      <p:sp>
        <p:nvSpPr>
          <p:cNvPr id="6" name="Content Placeholder 5"/>
          <p:cNvSpPr>
            <a:spLocks noGrp="1"/>
          </p:cNvSpPr>
          <p:nvPr>
            <p:ph idx="1"/>
          </p:nvPr>
        </p:nvSpPr>
        <p:spPr/>
        <p:txBody>
          <a:bodyPr/>
          <a:lstStyle/>
          <a:p>
            <a:r>
              <a:rPr lang="en-US" dirty="0"/>
              <a:t>Texas Cities that rank in the top 20 with the worst connectivity</a:t>
            </a:r>
            <a:endParaRPr lang="en-US" dirty="0" smtClean="0"/>
          </a:p>
          <a:p>
            <a:r>
              <a:rPr lang="en-US" dirty="0" smtClean="0"/>
              <a:t>Which </a:t>
            </a:r>
            <a:r>
              <a:rPr lang="en-US" dirty="0" smtClean="0"/>
              <a:t>Texas cities with a population of 1000,000 + households have the worst connectivity?</a:t>
            </a:r>
          </a:p>
          <a:p>
            <a:r>
              <a:rPr lang="en-US" dirty="0" smtClean="0"/>
              <a:t>Ranked # 5 Dallas, Texas</a:t>
            </a:r>
          </a:p>
          <a:p>
            <a:r>
              <a:rPr lang="en-US" dirty="0" smtClean="0"/>
              <a:t>Ranked # 14 Houston, Texas</a:t>
            </a:r>
          </a:p>
          <a:p>
            <a:r>
              <a:rPr lang="en-US" dirty="0" smtClean="0"/>
              <a:t>Ranked # 15 San Antonio, Texas</a:t>
            </a:r>
          </a:p>
          <a:p>
            <a:endParaRPr lang="en-US" dirty="0"/>
          </a:p>
          <a:p>
            <a:endParaRPr lang="en-US" dirty="0" smtClean="0"/>
          </a:p>
          <a:p>
            <a:pPr lvl="8"/>
            <a:r>
              <a:rPr lang="en-US" dirty="0"/>
              <a:t> </a:t>
            </a:r>
            <a:r>
              <a:rPr lang="en-US" dirty="0" smtClean="0"/>
              <a:t>                                                                                   </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33900" y="5533197"/>
            <a:ext cx="2888974" cy="1128505"/>
          </a:xfrm>
          <a:prstGeom prst="rect">
            <a:avLst/>
          </a:prstGeom>
        </p:spPr>
      </p:pic>
    </p:spTree>
    <p:extLst>
      <p:ext uri="{BB962C8B-B14F-4D97-AF65-F5344CB8AC3E}">
        <p14:creationId xmlns:p14="http://schemas.microsoft.com/office/powerpoint/2010/main" val="3962477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Step 2: Preparing  low income communities for </a:t>
            </a:r>
            <a:r>
              <a:rPr lang="en-US" dirty="0" smtClean="0"/>
              <a:t>the 4</a:t>
            </a:r>
            <a:r>
              <a:rPr lang="en-US" baseline="30000" dirty="0" smtClean="0"/>
              <a:t>th</a:t>
            </a:r>
            <a:r>
              <a:rPr lang="en-US" dirty="0" smtClean="0"/>
              <a:t> Industrial Revolution –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400" b="1" i="1" dirty="0"/>
              <a:t>World Economic Forum states</a:t>
            </a:r>
            <a:r>
              <a:rPr lang="en-US" sz="2400" dirty="0"/>
              <a:t>…</a:t>
            </a:r>
            <a:endParaRPr lang="en-US" sz="2400" b="0" i="0" dirty="0" smtClean="0">
              <a:effectLst/>
              <a:latin typeface="Neue Helvetica W01"/>
            </a:endParaRPr>
          </a:p>
          <a:p>
            <a:r>
              <a:rPr lang="en-US" sz="2400" b="0" i="0" dirty="0" smtClean="0">
                <a:effectLst/>
                <a:latin typeface="Neue Helvetica W01"/>
              </a:rPr>
              <a:t>The </a:t>
            </a:r>
            <a:r>
              <a:rPr lang="en-US" sz="2400" b="0" i="0" dirty="0" smtClean="0">
                <a:effectLst/>
                <a:latin typeface="Neue Helvetica W01"/>
              </a:rPr>
              <a:t>Fourth Industrial Revolution represents a fundamental change in the way we live, work and relate to one another. It is a new chapter in human development, enabled by extraordinary technology advances commensurate with those of the first, second and third industrial revolutions.</a:t>
            </a:r>
          </a:p>
          <a:p>
            <a:r>
              <a:rPr lang="en-US" sz="2400" b="0" i="0" dirty="0" smtClean="0">
                <a:effectLst/>
                <a:latin typeface="Neue Helvetica W01"/>
              </a:rPr>
              <a:t>These advances are merging the physical, digital and biological worlds in ways that create both huge promise and potential peril. The speed, breadth and depth of this revolution is forcing us to rethink how countries develop, how organizations create value and even what it means to be human.</a:t>
            </a:r>
            <a:endParaRPr lang="en-US" sz="2400" dirty="0" smtClean="0"/>
          </a:p>
          <a:p>
            <a:pPr marL="0" indent="0">
              <a:buNone/>
            </a:pPr>
            <a:r>
              <a:rPr lang="en-US" dirty="0" smtClean="0"/>
              <a:t>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4826" y="5350317"/>
            <a:ext cx="2888974" cy="1128505"/>
          </a:xfrm>
          <a:prstGeom prst="rect">
            <a:avLst/>
          </a:prstGeom>
        </p:spPr>
      </p:pic>
    </p:spTree>
    <p:extLst>
      <p:ext uri="{BB962C8B-B14F-4D97-AF65-F5344CB8AC3E}">
        <p14:creationId xmlns:p14="http://schemas.microsoft.com/office/powerpoint/2010/main" val="116522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Getting low-income communities on the right side of this equation – </a:t>
            </a:r>
            <a:r>
              <a:rPr lang="en-US" sz="1800" i="1" dirty="0" smtClean="0"/>
              <a:t>According to the Dallas Federal Reserve Roy, Lopez Assistant Vice President of Community Development</a:t>
            </a:r>
            <a:endParaRPr lang="en-US" sz="1800" i="1" dirty="0"/>
          </a:p>
        </p:txBody>
      </p:sp>
      <p:sp>
        <p:nvSpPr>
          <p:cNvPr id="3" name="Content Placeholder 2"/>
          <p:cNvSpPr>
            <a:spLocks noGrp="1"/>
          </p:cNvSpPr>
          <p:nvPr>
            <p:ph idx="1"/>
          </p:nvPr>
        </p:nvSpPr>
        <p:spPr/>
        <p:txBody>
          <a:bodyPr/>
          <a:lstStyle/>
          <a:p>
            <a:r>
              <a:rPr lang="en-US" i="1" dirty="0" smtClean="0"/>
              <a:t>“Who’s </a:t>
            </a:r>
            <a:r>
              <a:rPr lang="en-US" i="1" dirty="0"/>
              <a:t>on the wrong side of the digital divide? </a:t>
            </a:r>
            <a:r>
              <a:rPr lang="en-US" dirty="0"/>
              <a:t>Low-income people, rural populations, those with less formal education, the elderly and </a:t>
            </a:r>
            <a:r>
              <a:rPr lang="en-US" dirty="0" smtClean="0"/>
              <a:t>minorities”</a:t>
            </a:r>
          </a:p>
          <a:p>
            <a:r>
              <a:rPr lang="en-US" dirty="0" smtClean="0"/>
              <a:t>“For </a:t>
            </a:r>
            <a:r>
              <a:rPr lang="en-US" dirty="0"/>
              <a:t>households with a broadband subscription across multiple devices (desktop or laptop </a:t>
            </a:r>
            <a:r>
              <a:rPr lang="en-US" i="1" dirty="0"/>
              <a:t>and</a:t>
            </a:r>
            <a:r>
              <a:rPr lang="en-US" dirty="0"/>
              <a:t> smartphone or tablet), incomes above $150,000 per year have a rate of 80 percent and households with incomes under $25,000 per year, the rate is 20 percent (U.S. Census, ACS, 2016</a:t>
            </a:r>
            <a:r>
              <a:rPr lang="en-US" dirty="0" smtClean="0"/>
              <a:t>).”</a:t>
            </a: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1465" y="5612710"/>
            <a:ext cx="2888974" cy="1128505"/>
          </a:xfrm>
          <a:prstGeom prst="rect">
            <a:avLst/>
          </a:prstGeom>
        </p:spPr>
      </p:pic>
    </p:spTree>
    <p:extLst>
      <p:ext uri="{BB962C8B-B14F-4D97-AF65-F5344CB8AC3E}">
        <p14:creationId xmlns:p14="http://schemas.microsoft.com/office/powerpoint/2010/main" val="2630253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Step 3: Due diligence</a:t>
            </a:r>
            <a:br>
              <a:rPr lang="en-US" dirty="0" smtClean="0"/>
            </a:br>
            <a:r>
              <a:rPr lang="en-US" dirty="0" smtClean="0"/>
              <a:t>Industries </a:t>
            </a:r>
            <a:r>
              <a:rPr lang="en-US" dirty="0" smtClean="0"/>
              <a:t>that will get disrupted by AI</a:t>
            </a:r>
            <a:endParaRPr lang="en-US" dirty="0"/>
          </a:p>
        </p:txBody>
      </p:sp>
      <p:sp>
        <p:nvSpPr>
          <p:cNvPr id="3" name="Content Placeholder 2"/>
          <p:cNvSpPr>
            <a:spLocks noGrp="1"/>
          </p:cNvSpPr>
          <p:nvPr>
            <p:ph idx="1"/>
          </p:nvPr>
        </p:nvSpPr>
        <p:spPr>
          <a:xfrm>
            <a:off x="838200" y="1825625"/>
            <a:ext cx="10515600" cy="4567224"/>
          </a:xfrm>
        </p:spPr>
        <p:txBody>
          <a:bodyPr>
            <a:normAutofit fontScale="92500" lnSpcReduction="10000"/>
          </a:bodyPr>
          <a:lstStyle/>
          <a:p>
            <a:pPr marL="0" indent="0" fontAlgn="base">
              <a:buNone/>
            </a:pPr>
            <a:endParaRPr lang="en-US" b="1" dirty="0">
              <a:latin typeface="Roboto"/>
            </a:endParaRPr>
          </a:p>
          <a:p>
            <a:pPr fontAlgn="base"/>
            <a:r>
              <a:rPr lang="en-US" b="1" dirty="0">
                <a:latin typeface="Roboto"/>
                <a:hlinkClick r:id="rId2">
                  <a:extLst>
                    <a:ext uri="{A12FA001-AC4F-418D-AE19-62706E023703}">
                      <ahyp:hlinkClr xmlns:lc="http://schemas.openxmlformats.org/drawingml/2006/lockedCanvas" xmlns:ahyp="http://schemas.microsoft.com/office/drawing/2018/hyperlinkcolor" xmlns="" val="tx"/>
                    </a:ext>
                  </a:extLst>
                </a:hlinkClick>
              </a:rPr>
              <a:t>1. Healthcare</a:t>
            </a:r>
            <a:r>
              <a:rPr lang="en-US" b="1" dirty="0">
                <a:latin typeface="Roboto"/>
              </a:rPr>
              <a:t/>
            </a:r>
            <a:br>
              <a:rPr lang="en-US" b="1" dirty="0">
                <a:latin typeface="Roboto"/>
              </a:rPr>
            </a:br>
            <a:r>
              <a:rPr lang="en-US" b="1" dirty="0">
                <a:latin typeface="Roboto"/>
                <a:hlinkClick r:id="rId3">
                  <a:extLst>
                    <a:ext uri="{A12FA001-AC4F-418D-AE19-62706E023703}">
                      <ahyp:hlinkClr xmlns:lc="http://schemas.openxmlformats.org/drawingml/2006/lockedCanvas" xmlns:ahyp="http://schemas.microsoft.com/office/drawing/2018/hyperlinkcolor" xmlns="" val="tx"/>
                    </a:ext>
                  </a:extLst>
                </a:hlinkClick>
              </a:rPr>
              <a:t>2. Customer Service and Experience</a:t>
            </a:r>
            <a:r>
              <a:rPr lang="en-US" b="1" dirty="0">
                <a:latin typeface="Roboto"/>
              </a:rPr>
              <a:t/>
            </a:r>
            <a:br>
              <a:rPr lang="en-US" b="1" dirty="0">
                <a:latin typeface="Roboto"/>
              </a:rPr>
            </a:br>
            <a:r>
              <a:rPr lang="en-US" b="1" dirty="0">
                <a:latin typeface="Roboto"/>
                <a:hlinkClick r:id="rId4">
                  <a:extLst>
                    <a:ext uri="{A12FA001-AC4F-418D-AE19-62706E023703}">
                      <ahyp:hlinkClr xmlns:lc="http://schemas.openxmlformats.org/drawingml/2006/lockedCanvas" xmlns:ahyp="http://schemas.microsoft.com/office/drawing/2018/hyperlinkcolor" xmlns="" val="tx"/>
                    </a:ext>
                  </a:extLst>
                </a:hlinkClick>
              </a:rPr>
              <a:t>3. Banking, Financial Services, and Insurance (BFSI)</a:t>
            </a:r>
            <a:r>
              <a:rPr lang="en-US" b="1" dirty="0">
                <a:latin typeface="Roboto"/>
              </a:rPr>
              <a:t/>
            </a:r>
            <a:br>
              <a:rPr lang="en-US" b="1" dirty="0">
                <a:latin typeface="Roboto"/>
              </a:rPr>
            </a:br>
            <a:r>
              <a:rPr lang="en-US" b="1" dirty="0">
                <a:latin typeface="Roboto"/>
                <a:hlinkClick r:id="rId5">
                  <a:extLst>
                    <a:ext uri="{A12FA001-AC4F-418D-AE19-62706E023703}">
                      <ahyp:hlinkClr xmlns:lc="http://schemas.openxmlformats.org/drawingml/2006/lockedCanvas" xmlns:ahyp="http://schemas.microsoft.com/office/drawing/2018/hyperlinkcolor" xmlns="" val="tx"/>
                    </a:ext>
                  </a:extLst>
                </a:hlinkClick>
              </a:rPr>
              <a:t>4. Logistics</a:t>
            </a:r>
            <a:r>
              <a:rPr lang="en-US" b="1" dirty="0">
                <a:latin typeface="Roboto"/>
              </a:rPr>
              <a:t/>
            </a:r>
            <a:br>
              <a:rPr lang="en-US" b="1" dirty="0">
                <a:latin typeface="Roboto"/>
              </a:rPr>
            </a:br>
            <a:r>
              <a:rPr lang="en-US" b="1" dirty="0">
                <a:latin typeface="Roboto"/>
                <a:hlinkClick r:id="rId6">
                  <a:extLst>
                    <a:ext uri="{A12FA001-AC4F-418D-AE19-62706E023703}">
                      <ahyp:hlinkClr xmlns:lc="http://schemas.openxmlformats.org/drawingml/2006/lockedCanvas" xmlns:ahyp="http://schemas.microsoft.com/office/drawing/2018/hyperlinkcolor" xmlns="" val="tx"/>
                    </a:ext>
                  </a:extLst>
                </a:hlinkClick>
              </a:rPr>
              <a:t>5. Retail</a:t>
            </a:r>
            <a:r>
              <a:rPr lang="en-US" b="1" dirty="0">
                <a:latin typeface="Roboto"/>
              </a:rPr>
              <a:t/>
            </a:r>
            <a:br>
              <a:rPr lang="en-US" b="1" dirty="0">
                <a:latin typeface="Roboto"/>
              </a:rPr>
            </a:br>
            <a:r>
              <a:rPr lang="en-US" b="1" dirty="0">
                <a:latin typeface="Roboto"/>
                <a:hlinkClick r:id="rId7">
                  <a:extLst>
                    <a:ext uri="{A12FA001-AC4F-418D-AE19-62706E023703}">
                      <ahyp:hlinkClr xmlns:lc="http://schemas.openxmlformats.org/drawingml/2006/lockedCanvas" xmlns:ahyp="http://schemas.microsoft.com/office/drawing/2018/hyperlinkcolor" xmlns="" val="tx"/>
                    </a:ext>
                  </a:extLst>
                </a:hlinkClick>
              </a:rPr>
              <a:t>6. Cybersecurity</a:t>
            </a:r>
            <a:r>
              <a:rPr lang="en-US" b="1" dirty="0">
                <a:latin typeface="Roboto"/>
              </a:rPr>
              <a:t/>
            </a:r>
            <a:br>
              <a:rPr lang="en-US" b="1" dirty="0">
                <a:latin typeface="Roboto"/>
              </a:rPr>
            </a:br>
            <a:r>
              <a:rPr lang="en-US" b="1" dirty="0">
                <a:latin typeface="Roboto"/>
                <a:hlinkClick r:id="rId8">
                  <a:extLst>
                    <a:ext uri="{A12FA001-AC4F-418D-AE19-62706E023703}">
                      <ahyp:hlinkClr xmlns:lc="http://schemas.openxmlformats.org/drawingml/2006/lockedCanvas" xmlns:ahyp="http://schemas.microsoft.com/office/drawing/2018/hyperlinkcolor" xmlns="" val="tx"/>
                    </a:ext>
                  </a:extLst>
                </a:hlinkClick>
              </a:rPr>
              <a:t>7. Transportation</a:t>
            </a:r>
            <a:r>
              <a:rPr lang="en-US" b="1" dirty="0">
                <a:latin typeface="Roboto"/>
              </a:rPr>
              <a:t/>
            </a:r>
            <a:br>
              <a:rPr lang="en-US" b="1" dirty="0">
                <a:latin typeface="Roboto"/>
              </a:rPr>
            </a:br>
            <a:r>
              <a:rPr lang="en-US" b="1" dirty="0">
                <a:latin typeface="Roboto"/>
                <a:hlinkClick r:id="rId9">
                  <a:extLst>
                    <a:ext uri="{A12FA001-AC4F-418D-AE19-62706E023703}">
                      <ahyp:hlinkClr xmlns:lc="http://schemas.openxmlformats.org/drawingml/2006/lockedCanvas" xmlns:ahyp="http://schemas.microsoft.com/office/drawing/2018/hyperlinkcolor" xmlns="" val="tx"/>
                    </a:ext>
                  </a:extLst>
                </a:hlinkClick>
              </a:rPr>
              <a:t>8. Marketing</a:t>
            </a:r>
            <a:r>
              <a:rPr lang="en-US" b="1" dirty="0">
                <a:latin typeface="Roboto"/>
              </a:rPr>
              <a:t/>
            </a:r>
            <a:br>
              <a:rPr lang="en-US" b="1" dirty="0">
                <a:latin typeface="Roboto"/>
              </a:rPr>
            </a:br>
            <a:r>
              <a:rPr lang="en-US" b="1" dirty="0">
                <a:latin typeface="Roboto"/>
                <a:hlinkClick r:id="rId10">
                  <a:extLst>
                    <a:ext uri="{A12FA001-AC4F-418D-AE19-62706E023703}">
                      <ahyp:hlinkClr xmlns:lc="http://schemas.openxmlformats.org/drawingml/2006/lockedCanvas" xmlns:ahyp="http://schemas.microsoft.com/office/drawing/2018/hyperlinkcolor" xmlns="" val="tx"/>
                    </a:ext>
                  </a:extLst>
                </a:hlinkClick>
              </a:rPr>
              <a:t>9. Defense</a:t>
            </a:r>
            <a:r>
              <a:rPr lang="en-US" b="1" dirty="0">
                <a:latin typeface="Roboto"/>
              </a:rPr>
              <a:t/>
            </a:r>
            <a:br>
              <a:rPr lang="en-US" b="1" dirty="0">
                <a:latin typeface="Roboto"/>
              </a:rPr>
            </a:br>
            <a:r>
              <a:rPr lang="en-US" b="1" dirty="0">
                <a:latin typeface="Roboto"/>
                <a:hlinkClick r:id="rId11">
                  <a:extLst>
                    <a:ext uri="{A12FA001-AC4F-418D-AE19-62706E023703}">
                      <ahyp:hlinkClr xmlns:lc="http://schemas.openxmlformats.org/drawingml/2006/lockedCanvas" xmlns:ahyp="http://schemas.microsoft.com/office/drawing/2018/hyperlinkcolor" xmlns="" val="tx"/>
                    </a:ext>
                  </a:extLst>
                </a:hlinkClick>
              </a:rPr>
              <a:t>10. Lifestyle</a:t>
            </a:r>
            <a:endParaRPr lang="en-US" b="1" dirty="0">
              <a:latin typeface="Roboto"/>
            </a:endParaRPr>
          </a:p>
          <a:p>
            <a:r>
              <a:rPr lang="en-US" dirty="0"/>
              <a:t>Source </a:t>
            </a:r>
            <a:r>
              <a:rPr lang="en-US" dirty="0">
                <a:hlinkClick r:id="rId12"/>
              </a:rPr>
              <a:t>https://www.toolbox.com/tech/artificial-intelligence/tech-101/10-industries-ai-will-disrupt-the-most-by-2030/#_</a:t>
            </a:r>
            <a:r>
              <a:rPr lang="en-US" dirty="0" smtClean="0">
                <a:hlinkClick r:id="rId12"/>
              </a:rPr>
              <a:t>005</a:t>
            </a:r>
            <a:r>
              <a:rPr lang="en-US" dirty="0" smtClean="0"/>
              <a:t>         </a:t>
            </a:r>
            <a:endParaRPr lang="en-US" dirty="0"/>
          </a:p>
          <a:p>
            <a:endParaRPr lang="en-US" sz="2000" dirty="0" smtClean="0"/>
          </a:p>
          <a:p>
            <a:endParaRPr lang="en-US" dirty="0"/>
          </a:p>
        </p:txBody>
      </p:sp>
      <p:pic>
        <p:nvPicPr>
          <p:cNvPr id="4" name="Picture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827812" y="230188"/>
            <a:ext cx="2075292" cy="810661"/>
          </a:xfrm>
          <a:prstGeom prst="rect">
            <a:avLst/>
          </a:prstGeom>
        </p:spPr>
      </p:pic>
    </p:spTree>
    <p:extLst>
      <p:ext uri="{BB962C8B-B14F-4D97-AF65-F5344CB8AC3E}">
        <p14:creationId xmlns:p14="http://schemas.microsoft.com/office/powerpoint/2010/main" val="8597917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TotalTime>
  <Words>1020</Words>
  <Application>Microsoft Office PowerPoint</Application>
  <PresentationFormat>Widescreen</PresentationFormat>
  <Paragraphs>170</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Neue Helvetica W01</vt:lpstr>
      <vt:lpstr>Roboto</vt:lpstr>
      <vt:lpstr>Office Theme</vt:lpstr>
      <vt:lpstr>Workforce Development Connections  to  Community Development  </vt:lpstr>
      <vt:lpstr>Presenter – Frances Smith-Dean  </vt:lpstr>
      <vt:lpstr>Agenda                                                      </vt:lpstr>
      <vt:lpstr>Mission Statement  </vt:lpstr>
      <vt:lpstr>History</vt:lpstr>
      <vt:lpstr> Step 1:  Accessing the problem…</vt:lpstr>
      <vt:lpstr> Step 2: Preparing  low income communities for the 4th Industrial Revolution – </vt:lpstr>
      <vt:lpstr>Getting low-income communities on the right side of this equation – According to the Dallas Federal Reserve Roy, Lopez Assistant Vice President of Community Development</vt:lpstr>
      <vt:lpstr> Step 3: Due diligence Industries that will get disrupted by AI</vt:lpstr>
      <vt:lpstr>Safe Occupations according to World Economic Forum </vt:lpstr>
      <vt:lpstr>Step 4: Focus on the Opportunities</vt:lpstr>
      <vt:lpstr>States with the highest employment level in First-Line Supervisors of Mechanics, Installers, and Repairers: according to the Bureau of Labor Statics</vt:lpstr>
      <vt:lpstr>Zan Wesley Holmes, Jr. Community Outreach Center’s Focus</vt:lpstr>
      <vt:lpstr>Low Voltage  4-week Statistics  YTD </vt:lpstr>
      <vt:lpstr>Installer Low Voltage Fiber Optic Program</vt:lpstr>
      <vt:lpstr>Low Voltage &amp; Fiber Optic Cost per Cohort 8-week session – 10 students </vt:lpstr>
      <vt:lpstr>Past and Present Funders </vt:lpstr>
      <vt:lpstr>Contact Information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 Smith</dc:creator>
  <cp:lastModifiedBy>Francis Smith</cp:lastModifiedBy>
  <cp:revision>33</cp:revision>
  <dcterms:created xsi:type="dcterms:W3CDTF">2021-09-17T17:16:06Z</dcterms:created>
  <dcterms:modified xsi:type="dcterms:W3CDTF">2022-03-21T17:44:00Z</dcterms:modified>
</cp:coreProperties>
</file>