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9" r:id="rId4"/>
    <p:sldId id="265" r:id="rId5"/>
    <p:sldId id="264" r:id="rId6"/>
    <p:sldId id="266" r:id="rId7"/>
    <p:sldId id="267" r:id="rId8"/>
    <p:sldId id="268"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5" d="100"/>
          <a:sy n="115" d="100"/>
        </p:scale>
        <p:origin x="-440" y="3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974AB-08A2-7646-9011-AB21F95DC221}" type="datetimeFigureOut">
              <a:rPr lang="en-US" smtClean="0"/>
              <a:t>10/26/17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545F36-88DC-4845-A208-23799535B0F0}" type="slidenum">
              <a:rPr lang="en-US" smtClean="0"/>
              <a:t>‹#›</a:t>
            </a:fld>
            <a:endParaRPr lang="en-US"/>
          </a:p>
        </p:txBody>
      </p:sp>
    </p:spTree>
    <p:extLst>
      <p:ext uri="{BB962C8B-B14F-4D97-AF65-F5344CB8AC3E}">
        <p14:creationId xmlns:p14="http://schemas.microsoft.com/office/powerpoint/2010/main" val="35934233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45F36-88DC-4845-A208-23799535B0F0}" type="slidenum">
              <a:rPr lang="en-US" smtClean="0"/>
              <a:t>1</a:t>
            </a:fld>
            <a:endParaRPr lang="en-US"/>
          </a:p>
        </p:txBody>
      </p:sp>
    </p:spTree>
    <p:extLst>
      <p:ext uri="{BB962C8B-B14F-4D97-AF65-F5344CB8AC3E}">
        <p14:creationId xmlns:p14="http://schemas.microsoft.com/office/powerpoint/2010/main" val="199738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HB 3081—killed in Calendars (broad effort from large coalition); SB 1530—broad</a:t>
            </a:r>
            <a:r>
              <a:rPr lang="en-US" baseline="0" dirty="0" smtClean="0"/>
              <a:t> coalition put consistent pressure on committee members (did not have the votes so left pending in committee)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REINS--</a:t>
            </a:r>
            <a:r>
              <a:rPr lang="en-US" sz="1200" kern="1200" dirty="0" smtClean="0">
                <a:solidFill>
                  <a:schemeClr val="tx1"/>
                </a:solidFill>
                <a:effectLst/>
                <a:latin typeface="+mn-lt"/>
                <a:ea typeface="+mn-ea"/>
                <a:cs typeface="+mn-cs"/>
              </a:rPr>
              <a:t>Relating to judicial review of certain regulations that apply to state licensees;</a:t>
            </a:r>
            <a:r>
              <a:rPr lang="en-US" sz="1200" kern="1200" baseline="0" dirty="0" smtClean="0">
                <a:solidFill>
                  <a:schemeClr val="tx1"/>
                </a:solidFill>
                <a:effectLst/>
                <a:latin typeface="+mn-lt"/>
                <a:ea typeface="+mn-ea"/>
                <a:cs typeface="+mn-cs"/>
              </a:rPr>
              <a:t> extremely broad (“adverse business impact”), ALEC initiated bill</a:t>
            </a:r>
            <a:endParaRPr lang="en-US" dirty="0" smtClean="0"/>
          </a:p>
          <a:p>
            <a:r>
              <a:rPr lang="en-US" dirty="0" smtClean="0"/>
              <a:t>Seed bill—amended with broad preemption language; broad</a:t>
            </a:r>
            <a:r>
              <a:rPr lang="en-US" baseline="0" dirty="0" smtClean="0"/>
              <a:t> coalition effort to revise it (not immediately apparent that would affect payday lending and other regulation)</a:t>
            </a:r>
          </a:p>
          <a:p>
            <a:endParaRPr lang="en-US" dirty="0" smtClean="0"/>
          </a:p>
          <a:p>
            <a:r>
              <a:rPr lang="en-US" dirty="0" smtClean="0"/>
              <a:t>Special Session—licensing and permitting</a:t>
            </a:r>
            <a:r>
              <a:rPr lang="en-US" baseline="0" dirty="0" smtClean="0"/>
              <a:t> bills aimed at accelerating permitting process and preempting worker protections; written broadly</a:t>
            </a:r>
            <a:endParaRPr lang="en-US" dirty="0"/>
          </a:p>
        </p:txBody>
      </p:sp>
      <p:sp>
        <p:nvSpPr>
          <p:cNvPr id="4" name="Slide Number Placeholder 3"/>
          <p:cNvSpPr>
            <a:spLocks noGrp="1"/>
          </p:cNvSpPr>
          <p:nvPr>
            <p:ph type="sldNum" sz="quarter" idx="10"/>
          </p:nvPr>
        </p:nvSpPr>
        <p:spPr/>
        <p:txBody>
          <a:bodyPr/>
          <a:lstStyle/>
          <a:p>
            <a:fld id="{CE545F36-88DC-4845-A208-23799535B0F0}" type="slidenum">
              <a:rPr lang="en-US" smtClean="0"/>
              <a:t>2</a:t>
            </a:fld>
            <a:endParaRPr lang="en-US"/>
          </a:p>
        </p:txBody>
      </p:sp>
    </p:spTree>
    <p:extLst>
      <p:ext uri="{BB962C8B-B14F-4D97-AF65-F5344CB8AC3E}">
        <p14:creationId xmlns:p14="http://schemas.microsoft.com/office/powerpoint/2010/main" val="381015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2065 was a licensing bill (vehicle booting, cosmetology,</a:t>
            </a:r>
            <a:r>
              <a:rPr lang="en-US" baseline="0" dirty="0" smtClean="0">
                <a:effectLst/>
              </a:rPr>
              <a:t> etc.)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Texas Department of Licensing and Regulation</a:t>
            </a:r>
            <a:endParaRPr lang="en-US" dirty="0" smtClean="0"/>
          </a:p>
          <a:p>
            <a:r>
              <a:rPr lang="en-US" sz="1200" kern="1200" dirty="0" smtClean="0">
                <a:solidFill>
                  <a:schemeClr val="tx1"/>
                </a:solidFill>
                <a:effectLst/>
                <a:latin typeface="+mn-lt"/>
                <a:ea typeface="+mn-ea"/>
                <a:cs typeface="+mn-cs"/>
              </a:rPr>
              <a:t>Rumored</a:t>
            </a:r>
            <a:r>
              <a:rPr lang="en-US" sz="1200" kern="1200" baseline="0" dirty="0" smtClean="0">
                <a:solidFill>
                  <a:schemeClr val="tx1"/>
                </a:solidFill>
                <a:effectLst/>
                <a:latin typeface="+mn-lt"/>
                <a:ea typeface="+mn-ea"/>
                <a:cs typeface="+mn-cs"/>
              </a:rPr>
              <a:t> that payday lenders were adding an amendment preempting city laws</a:t>
            </a:r>
          </a:p>
          <a:p>
            <a:r>
              <a:rPr lang="en-US" sz="1200" kern="1200" baseline="0" dirty="0" smtClean="0">
                <a:solidFill>
                  <a:schemeClr val="tx1"/>
                </a:solidFill>
                <a:effectLst/>
                <a:latin typeface="+mn-lt"/>
                <a:ea typeface="+mn-ea"/>
                <a:cs typeface="+mn-cs"/>
              </a:rPr>
              <a:t>Craddick prepared additional amendment and then decided to offer even after heard that there was no broad preemption amendment.</a:t>
            </a:r>
          </a:p>
          <a:p>
            <a:r>
              <a:rPr lang="en-US" sz="1200" kern="1200" dirty="0" err="1" smtClean="0">
                <a:solidFill>
                  <a:schemeClr val="tx1"/>
                </a:solidFill>
                <a:effectLst/>
                <a:latin typeface="+mn-lt"/>
                <a:ea typeface="+mn-ea"/>
                <a:cs typeface="+mn-cs"/>
              </a:rPr>
              <a:t>Capriglione</a:t>
            </a:r>
            <a:r>
              <a:rPr lang="en-US" sz="1200" kern="1200" dirty="0" smtClean="0">
                <a:solidFill>
                  <a:schemeClr val="tx1"/>
                </a:solidFill>
                <a:effectLst/>
                <a:latin typeface="+mn-lt"/>
                <a:ea typeface="+mn-ea"/>
                <a:cs typeface="+mn-cs"/>
              </a:rPr>
              <a:t> was able to successfully amend the Craddick amendment with preemption, in a close vote, and then Craddick withdrew his amendment.</a:t>
            </a:r>
            <a:r>
              <a:rPr lang="en-US" dirty="0" smtClean="0">
                <a:effectLst/>
              </a:rPr>
              <a:t> </a:t>
            </a:r>
          </a:p>
          <a:p>
            <a:r>
              <a:rPr lang="en-US" dirty="0" smtClean="0">
                <a:effectLst/>
              </a:rPr>
              <a:t>Close given</a:t>
            </a:r>
            <a:r>
              <a:rPr lang="en-US" baseline="0" dirty="0" smtClean="0">
                <a:effectLst/>
              </a:rPr>
              <a:t> no lobbying on this specifically</a:t>
            </a:r>
            <a:endParaRPr lang="en-US" dirty="0" smtClean="0">
              <a:effectLst/>
            </a:endParaRPr>
          </a:p>
        </p:txBody>
      </p:sp>
      <p:sp>
        <p:nvSpPr>
          <p:cNvPr id="4" name="Slide Number Placeholder 3"/>
          <p:cNvSpPr>
            <a:spLocks noGrp="1"/>
          </p:cNvSpPr>
          <p:nvPr>
            <p:ph type="sldNum" sz="quarter" idx="10"/>
          </p:nvPr>
        </p:nvSpPr>
        <p:spPr/>
        <p:txBody>
          <a:bodyPr/>
          <a:lstStyle/>
          <a:p>
            <a:fld id="{CE545F36-88DC-4845-A208-23799535B0F0}" type="slidenum">
              <a:rPr lang="en-US" smtClean="0"/>
              <a:t>3</a:t>
            </a:fld>
            <a:endParaRPr lang="en-US"/>
          </a:p>
        </p:txBody>
      </p:sp>
    </p:spTree>
    <p:extLst>
      <p:ext uri="{BB962C8B-B14F-4D97-AF65-F5344CB8AC3E}">
        <p14:creationId xmlns:p14="http://schemas.microsoft.com/office/powerpoint/2010/main" val="384388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ancillary products and 342 </a:t>
            </a:r>
            <a:r>
              <a:rPr lang="en-US" baseline="0" dirty="0" smtClean="0"/>
              <a:t>lenders</a:t>
            </a:r>
          </a:p>
          <a:p>
            <a:r>
              <a:rPr lang="en-US" dirty="0" smtClean="0"/>
              <a:t>Attempts to change 342 loans</a:t>
            </a:r>
          </a:p>
          <a:p>
            <a:pPr lvl="1"/>
            <a:r>
              <a:rPr lang="en-US" dirty="0" smtClean="0"/>
              <a:t>Wanted to allow larger loans </a:t>
            </a:r>
          </a:p>
          <a:p>
            <a:pPr lvl="1"/>
            <a:r>
              <a:rPr lang="en-US" dirty="0" smtClean="0"/>
              <a:t>No demonstrated need</a:t>
            </a:r>
          </a:p>
          <a:p>
            <a:r>
              <a:rPr lang="en-US" dirty="0" smtClean="0"/>
              <a:t>Attempts to give lenders ability to sell ancillary products</a:t>
            </a:r>
          </a:p>
          <a:p>
            <a:pPr lvl="1"/>
            <a:r>
              <a:rPr lang="en-US" dirty="0" smtClean="0"/>
              <a:t>Unnecessary</a:t>
            </a:r>
          </a:p>
          <a:p>
            <a:pPr lvl="1"/>
            <a:r>
              <a:rPr lang="en-US" dirty="0" smtClean="0"/>
              <a:t>Lack value</a:t>
            </a:r>
          </a:p>
          <a:p>
            <a:endParaRPr lang="en-US" dirty="0"/>
          </a:p>
        </p:txBody>
      </p:sp>
      <p:sp>
        <p:nvSpPr>
          <p:cNvPr id="4" name="Slide Number Placeholder 3"/>
          <p:cNvSpPr>
            <a:spLocks noGrp="1"/>
          </p:cNvSpPr>
          <p:nvPr>
            <p:ph type="sldNum" sz="quarter" idx="10"/>
          </p:nvPr>
        </p:nvSpPr>
        <p:spPr/>
        <p:txBody>
          <a:bodyPr/>
          <a:lstStyle/>
          <a:p>
            <a:fld id="{CE545F36-88DC-4845-A208-23799535B0F0}" type="slidenum">
              <a:rPr lang="en-US" smtClean="0"/>
              <a:t>4</a:t>
            </a:fld>
            <a:endParaRPr lang="en-US"/>
          </a:p>
        </p:txBody>
      </p:sp>
    </p:spTree>
    <p:extLst>
      <p:ext uri="{BB962C8B-B14F-4D97-AF65-F5344CB8AC3E}">
        <p14:creationId xmlns:p14="http://schemas.microsoft.com/office/powerpoint/2010/main" val="241261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law is quite clear, upholding the 180 day limit on the loan, so it will be interesting to see what comes out of the process.</a:t>
            </a:r>
            <a:endParaRPr lang="en-US" dirty="0"/>
          </a:p>
        </p:txBody>
      </p:sp>
      <p:sp>
        <p:nvSpPr>
          <p:cNvPr id="4" name="Slide Number Placeholder 3"/>
          <p:cNvSpPr>
            <a:spLocks noGrp="1"/>
          </p:cNvSpPr>
          <p:nvPr>
            <p:ph type="sldNum" sz="quarter" idx="10"/>
          </p:nvPr>
        </p:nvSpPr>
        <p:spPr/>
        <p:txBody>
          <a:bodyPr/>
          <a:lstStyle/>
          <a:p>
            <a:fld id="{CE545F36-88DC-4845-A208-23799535B0F0}" type="slidenum">
              <a:rPr lang="en-US" smtClean="0"/>
              <a:t>5</a:t>
            </a:fld>
            <a:endParaRPr lang="en-US"/>
          </a:p>
        </p:txBody>
      </p:sp>
    </p:spTree>
    <p:extLst>
      <p:ext uri="{BB962C8B-B14F-4D97-AF65-F5344CB8AC3E}">
        <p14:creationId xmlns:p14="http://schemas.microsoft.com/office/powerpoint/2010/main" val="385615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certain exceptions, discussed below, the lender is required to make a reasonable determination, for covered loans, as to whether the specific borrower can repay the loan obligation and still meet basic living expenses and other financial obligations during the loan and for thirty days thereafter. The lender generally must verify income and major financial obligations and estimate living expenses.</a:t>
            </a:r>
          </a:p>
          <a:p>
            <a:endParaRPr lang="en-US" dirty="0"/>
          </a:p>
        </p:txBody>
      </p:sp>
      <p:sp>
        <p:nvSpPr>
          <p:cNvPr id="4" name="Slide Number Placeholder 3"/>
          <p:cNvSpPr>
            <a:spLocks noGrp="1"/>
          </p:cNvSpPr>
          <p:nvPr>
            <p:ph type="sldNum" sz="quarter" idx="10"/>
          </p:nvPr>
        </p:nvSpPr>
        <p:spPr/>
        <p:txBody>
          <a:bodyPr/>
          <a:lstStyle/>
          <a:p>
            <a:fld id="{B8C05EB3-08DD-0345-ADCC-D663D986ECD8}" type="slidenum">
              <a:rPr lang="en-US" smtClean="0"/>
              <a:t>6</a:t>
            </a:fld>
            <a:endParaRPr lang="en-US"/>
          </a:p>
        </p:txBody>
      </p:sp>
    </p:spTree>
    <p:extLst>
      <p:ext uri="{BB962C8B-B14F-4D97-AF65-F5344CB8AC3E}">
        <p14:creationId xmlns:p14="http://schemas.microsoft.com/office/powerpoint/2010/main" val="61823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-savings is a conservative number</a:t>
            </a:r>
          </a:p>
          <a:p>
            <a:r>
              <a:rPr lang="en-US" dirty="0" smtClean="0"/>
              <a:t>-savings</a:t>
            </a:r>
            <a:r>
              <a:rPr lang="en-US" baseline="0" dirty="0" smtClean="0"/>
              <a:t> does not include parts of online market (tribal lending); does not include limit on failed payment requests; balloon v. installment</a:t>
            </a:r>
          </a:p>
          <a:p>
            <a:r>
              <a:rPr lang="en-US" baseline="0" dirty="0" smtClean="0"/>
              <a:t>-already have 45-180 day amortizing loans (could shift)</a:t>
            </a:r>
            <a:endParaRPr lang="en-US" dirty="0"/>
          </a:p>
        </p:txBody>
      </p:sp>
      <p:sp>
        <p:nvSpPr>
          <p:cNvPr id="4" name="Slide Number Placeholder 3"/>
          <p:cNvSpPr>
            <a:spLocks noGrp="1"/>
          </p:cNvSpPr>
          <p:nvPr>
            <p:ph type="sldNum" sz="quarter" idx="10"/>
          </p:nvPr>
        </p:nvSpPr>
        <p:spPr/>
        <p:txBody>
          <a:bodyPr/>
          <a:lstStyle/>
          <a:p>
            <a:fld id="{B8C05EB3-08DD-0345-ADCC-D663D986ECD8}" type="slidenum">
              <a:rPr lang="en-US" smtClean="0"/>
              <a:t>7</a:t>
            </a:fld>
            <a:endParaRPr lang="en-US"/>
          </a:p>
        </p:txBody>
      </p:sp>
    </p:spTree>
    <p:extLst>
      <p:ext uri="{BB962C8B-B14F-4D97-AF65-F5344CB8AC3E}">
        <p14:creationId xmlns:p14="http://schemas.microsoft.com/office/powerpoint/2010/main" val="228390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05EB3-08DD-0345-ADCC-D663D986ECD8}" type="slidenum">
              <a:rPr lang="en-US" smtClean="0"/>
              <a:t>8</a:t>
            </a:fld>
            <a:endParaRPr lang="en-US"/>
          </a:p>
        </p:txBody>
      </p:sp>
    </p:spTree>
    <p:extLst>
      <p:ext uri="{BB962C8B-B14F-4D97-AF65-F5344CB8AC3E}">
        <p14:creationId xmlns:p14="http://schemas.microsoft.com/office/powerpoint/2010/main" val="344703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10/26/17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10/26/17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10/26/17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10/26/17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10/26/17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10/26/17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10/26/17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10/26/17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10/26/17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10/26/17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10/26/17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10/26/17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10/26/17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10/26/17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10/26/17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texasappleseed.org/take-ac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griffin@texasappleseed.net" TargetMode="External"/><Relationship Id="rId3" Type="http://schemas.openxmlformats.org/officeDocument/2006/relationships/hyperlink" Target="http://www.texasappleseed.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175" y="4624668"/>
            <a:ext cx="8541026" cy="933450"/>
          </a:xfrm>
        </p:spPr>
        <p:txBody>
          <a:bodyPr>
            <a:normAutofit fontScale="90000"/>
          </a:bodyPr>
          <a:lstStyle/>
          <a:p>
            <a:r>
              <a:rPr lang="en-US" sz="4000" dirty="0" smtClean="0"/>
              <a:t>Predatory Lending:  </a:t>
            </a:r>
            <a:br>
              <a:rPr lang="en-US" sz="4000" dirty="0" smtClean="0"/>
            </a:br>
            <a:r>
              <a:rPr lang="en-US" sz="4000" dirty="0" smtClean="0"/>
              <a:t>Post-Session Update</a:t>
            </a:r>
            <a:endParaRPr lang="en-US" sz="4000" dirty="0"/>
          </a:p>
        </p:txBody>
      </p:sp>
      <p:sp>
        <p:nvSpPr>
          <p:cNvPr id="3" name="Subtitle 2"/>
          <p:cNvSpPr>
            <a:spLocks noGrp="1"/>
          </p:cNvSpPr>
          <p:nvPr>
            <p:ph type="subTitle" idx="1"/>
          </p:nvPr>
        </p:nvSpPr>
        <p:spPr>
          <a:xfrm>
            <a:off x="4708261" y="5794512"/>
            <a:ext cx="4300272" cy="1295401"/>
          </a:xfrm>
        </p:spPr>
        <p:txBody>
          <a:bodyPr>
            <a:normAutofit/>
          </a:bodyPr>
          <a:lstStyle/>
          <a:p>
            <a:r>
              <a:rPr lang="en-US" dirty="0" smtClean="0"/>
              <a:t>Brett M. Merfish</a:t>
            </a:r>
          </a:p>
          <a:p>
            <a:r>
              <a:rPr lang="en-US" dirty="0" smtClean="0"/>
              <a:t>512.473.2800 </a:t>
            </a:r>
            <a:r>
              <a:rPr lang="en-US" dirty="0" err="1" smtClean="0"/>
              <a:t>ext</a:t>
            </a:r>
            <a:r>
              <a:rPr lang="en-US" dirty="0" smtClean="0"/>
              <a:t> 111</a:t>
            </a:r>
          </a:p>
          <a:p>
            <a:r>
              <a:rPr lang="en-US" dirty="0" err="1" smtClean="0"/>
              <a:t>bmerfish@texasappleseed.net</a:t>
            </a:r>
            <a:endParaRPr lang="en-US" dirty="0"/>
          </a:p>
        </p:txBody>
      </p:sp>
      <p:pic>
        <p:nvPicPr>
          <p:cNvPr id="4" name="Picture 3" descr="Screen Shot 2017-10-09 at 3.15.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31" y="3405479"/>
            <a:ext cx="2890460" cy="1034379"/>
          </a:xfrm>
          <a:prstGeom prst="rect">
            <a:avLst/>
          </a:prstGeom>
        </p:spPr>
      </p:pic>
    </p:spTree>
    <p:extLst>
      <p:ext uri="{BB962C8B-B14F-4D97-AF65-F5344CB8AC3E}">
        <p14:creationId xmlns:p14="http://schemas.microsoft.com/office/powerpoint/2010/main" val="323895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0-23 at 11.29.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578" y="3887303"/>
            <a:ext cx="2554422" cy="2970697"/>
          </a:xfrm>
          <a:prstGeom prst="rect">
            <a:avLst/>
          </a:prstGeom>
        </p:spPr>
      </p:pic>
      <p:sp>
        <p:nvSpPr>
          <p:cNvPr id="2" name="Title 1"/>
          <p:cNvSpPr>
            <a:spLocks noGrp="1"/>
          </p:cNvSpPr>
          <p:nvPr>
            <p:ph type="title"/>
          </p:nvPr>
        </p:nvSpPr>
        <p:spPr/>
        <p:txBody>
          <a:bodyPr/>
          <a:lstStyle/>
          <a:p>
            <a:r>
              <a:rPr lang="en-US" dirty="0" smtClean="0"/>
              <a:t>Legislative Session 2017</a:t>
            </a:r>
            <a:endParaRPr lang="en-US" dirty="0"/>
          </a:p>
        </p:txBody>
      </p:sp>
      <p:sp>
        <p:nvSpPr>
          <p:cNvPr id="3" name="Content Placeholder 2"/>
          <p:cNvSpPr>
            <a:spLocks noGrp="1"/>
          </p:cNvSpPr>
          <p:nvPr>
            <p:ph idx="1"/>
          </p:nvPr>
        </p:nvSpPr>
        <p:spPr/>
        <p:txBody>
          <a:bodyPr>
            <a:normAutofit/>
          </a:bodyPr>
          <a:lstStyle/>
          <a:p>
            <a:r>
              <a:rPr lang="en-US" sz="2800" dirty="0" smtClean="0"/>
              <a:t>Successfully defeated preemption </a:t>
            </a:r>
          </a:p>
          <a:p>
            <a:pPr lvl="1"/>
            <a:r>
              <a:rPr lang="en-US" sz="2800" dirty="0" smtClean="0"/>
              <a:t>Bills specifically targeting the ordinances (HB 3081, SB 1530)</a:t>
            </a:r>
          </a:p>
          <a:p>
            <a:pPr lvl="1"/>
            <a:r>
              <a:rPr lang="en-US" sz="2800" dirty="0"/>
              <a:t>REINS </a:t>
            </a:r>
            <a:r>
              <a:rPr lang="en-US" sz="2800" dirty="0" smtClean="0"/>
              <a:t>Bills (HB 3947, SB 2178)</a:t>
            </a:r>
          </a:p>
          <a:p>
            <a:pPr lvl="1"/>
            <a:r>
              <a:rPr lang="en-US" sz="2800" dirty="0"/>
              <a:t>Sneaky seed bill (SB 1172)</a:t>
            </a:r>
          </a:p>
          <a:p>
            <a:pPr marL="228600" lvl="1" indent="0">
              <a:buNone/>
            </a:pPr>
            <a:endParaRPr lang="en-US" sz="2800" dirty="0" smtClean="0"/>
          </a:p>
          <a:p>
            <a:r>
              <a:rPr lang="en-US" sz="3000" dirty="0" smtClean="0"/>
              <a:t>Special Session</a:t>
            </a:r>
          </a:p>
          <a:p>
            <a:pPr lvl="1"/>
            <a:r>
              <a:rPr lang="en-US" sz="2600" dirty="0" smtClean="0"/>
              <a:t>Broad licensing and permitting bills</a:t>
            </a:r>
          </a:p>
        </p:txBody>
      </p:sp>
    </p:spTree>
    <p:extLst>
      <p:ext uri="{BB962C8B-B14F-4D97-AF65-F5344CB8AC3E}">
        <p14:creationId xmlns:p14="http://schemas.microsoft.com/office/powerpoint/2010/main" val="57563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Vote on Payday Lending Reform</a:t>
            </a:r>
            <a:endParaRPr lang="en-US" dirty="0"/>
          </a:p>
        </p:txBody>
      </p:sp>
      <p:sp>
        <p:nvSpPr>
          <p:cNvPr id="3" name="Content Placeholder 2"/>
          <p:cNvSpPr>
            <a:spLocks noGrp="1"/>
          </p:cNvSpPr>
          <p:nvPr>
            <p:ph idx="1"/>
          </p:nvPr>
        </p:nvSpPr>
        <p:spPr/>
        <p:txBody>
          <a:bodyPr/>
          <a:lstStyle/>
          <a:p>
            <a:r>
              <a:rPr lang="en-US" dirty="0" smtClean="0"/>
              <a:t>Record vote on the issue (SB 2065) (one of few)</a:t>
            </a:r>
          </a:p>
          <a:p>
            <a:pPr lvl="1"/>
            <a:r>
              <a:rPr lang="en-US" dirty="0" err="1" smtClean="0"/>
              <a:t>Capriglione</a:t>
            </a:r>
            <a:r>
              <a:rPr lang="en-US" dirty="0" smtClean="0"/>
              <a:t> Amendment to Craddick Amendment</a:t>
            </a:r>
          </a:p>
          <a:p>
            <a:pPr lvl="2"/>
            <a:r>
              <a:rPr lang="en-US" dirty="0" smtClean="0"/>
              <a:t>After vote, Craddick withdrew Amendment</a:t>
            </a:r>
          </a:p>
          <a:p>
            <a:endParaRPr lang="en-US" dirty="0" smtClean="0"/>
          </a:p>
          <a:p>
            <a:pPr lvl="2"/>
            <a:endParaRPr lang="en-US" dirty="0" smtClean="0"/>
          </a:p>
          <a:p>
            <a:pPr lvl="1"/>
            <a:endParaRPr lang="en-US" dirty="0"/>
          </a:p>
        </p:txBody>
      </p:sp>
      <p:pic>
        <p:nvPicPr>
          <p:cNvPr id="4" name="Picture 3" descr="Screen Shot 2017-10-23 at 2.01.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783" y="3275440"/>
            <a:ext cx="4899186" cy="3339603"/>
          </a:xfrm>
          <a:prstGeom prst="rect">
            <a:avLst/>
          </a:prstGeom>
        </p:spPr>
      </p:pic>
    </p:spTree>
    <p:extLst>
      <p:ext uri="{BB962C8B-B14F-4D97-AF65-F5344CB8AC3E}">
        <p14:creationId xmlns:p14="http://schemas.microsoft.com/office/powerpoint/2010/main" val="1264814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endParaRPr lang="en-US" dirty="0"/>
          </a:p>
        </p:txBody>
      </p:sp>
      <p:sp>
        <p:nvSpPr>
          <p:cNvPr id="3" name="Content Placeholder 2"/>
          <p:cNvSpPr>
            <a:spLocks noGrp="1"/>
          </p:cNvSpPr>
          <p:nvPr>
            <p:ph idx="1"/>
          </p:nvPr>
        </p:nvSpPr>
        <p:spPr/>
        <p:txBody>
          <a:bodyPr/>
          <a:lstStyle/>
          <a:p>
            <a:r>
              <a:rPr lang="en-US" sz="2400" dirty="0" smtClean="0"/>
              <a:t>Constant Vigilance</a:t>
            </a:r>
          </a:p>
          <a:p>
            <a:pPr lvl="1"/>
            <a:r>
              <a:rPr lang="en-US" sz="2400" dirty="0" smtClean="0"/>
              <a:t>Broad Possibilities for Bills that could cause preemption or be amended </a:t>
            </a:r>
          </a:p>
          <a:p>
            <a:r>
              <a:rPr lang="en-US" sz="2400" dirty="0" smtClean="0"/>
              <a:t>Broad Coalition</a:t>
            </a:r>
          </a:p>
          <a:p>
            <a:pPr lvl="1"/>
            <a:r>
              <a:rPr lang="en-US" sz="2400" dirty="0" err="1" smtClean="0"/>
              <a:t>Grasstops</a:t>
            </a:r>
            <a:endParaRPr lang="en-US" sz="2400" dirty="0" smtClean="0"/>
          </a:p>
          <a:p>
            <a:pPr lvl="1"/>
            <a:r>
              <a:rPr lang="en-US" sz="2400" dirty="0" smtClean="0"/>
              <a:t>Grassroots</a:t>
            </a:r>
            <a:endParaRPr lang="en-US" dirty="0"/>
          </a:p>
          <a:p>
            <a:pPr marL="228600" lvl="1" indent="0">
              <a:buNone/>
            </a:pPr>
            <a:endParaRPr lang="en-US" dirty="0" smtClean="0"/>
          </a:p>
        </p:txBody>
      </p:sp>
      <p:pic>
        <p:nvPicPr>
          <p:cNvPr id="4" name="Picture 3" descr="Screen Shot 2017-10-26 at 9.53.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287" y="3104938"/>
            <a:ext cx="3225800" cy="2742583"/>
          </a:xfrm>
          <a:prstGeom prst="rect">
            <a:avLst/>
          </a:prstGeom>
        </p:spPr>
      </p:pic>
    </p:spTree>
    <p:extLst>
      <p:ext uri="{BB962C8B-B14F-4D97-AF65-F5344CB8AC3E}">
        <p14:creationId xmlns:p14="http://schemas.microsoft.com/office/powerpoint/2010/main" val="36284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Content Placeholder 2"/>
          <p:cNvSpPr>
            <a:spLocks noGrp="1"/>
          </p:cNvSpPr>
          <p:nvPr>
            <p:ph idx="1"/>
          </p:nvPr>
        </p:nvSpPr>
        <p:spPr/>
        <p:txBody>
          <a:bodyPr>
            <a:normAutofit/>
          </a:bodyPr>
          <a:lstStyle/>
          <a:p>
            <a:pPr lvl="0"/>
            <a:r>
              <a:rPr lang="en-US" sz="2400" dirty="0" smtClean="0"/>
              <a:t>Forthcoming Attorney General Opinion </a:t>
            </a:r>
          </a:p>
          <a:p>
            <a:pPr lvl="0"/>
            <a:r>
              <a:rPr lang="en-US" sz="2400" dirty="0" smtClean="0"/>
              <a:t>Austin Municipal Court</a:t>
            </a:r>
            <a:r>
              <a:rPr lang="en-US" sz="2400" dirty="0"/>
              <a:t> </a:t>
            </a:r>
            <a:r>
              <a:rPr lang="en-US" sz="2400" dirty="0" smtClean="0"/>
              <a:t>Ruling and Subsequent Litigation</a:t>
            </a:r>
          </a:p>
          <a:p>
            <a:pPr lvl="0"/>
            <a:r>
              <a:rPr lang="en-US" sz="2400" dirty="0" smtClean="0"/>
              <a:t>OCCC and Finance Commission Sunset</a:t>
            </a:r>
          </a:p>
          <a:p>
            <a:pPr lvl="0"/>
            <a:r>
              <a:rPr lang="en-US" sz="2400" dirty="0" smtClean="0"/>
              <a:t>CFPB Payday and Auto Title Rules (they are finally here!)</a:t>
            </a:r>
          </a:p>
        </p:txBody>
      </p:sp>
    </p:spTree>
    <p:extLst>
      <p:ext uri="{BB962C8B-B14F-4D97-AF65-F5344CB8AC3E}">
        <p14:creationId xmlns:p14="http://schemas.microsoft.com/office/powerpoint/2010/main" val="285147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15046" y="283960"/>
            <a:ext cx="8498972" cy="1039277"/>
          </a:xfrm>
        </p:spPr>
        <p:txBody>
          <a:bodyPr>
            <a:normAutofit/>
          </a:bodyPr>
          <a:lstStyle/>
          <a:p>
            <a:r>
              <a:rPr lang="en-US" dirty="0" smtClean="0">
                <a:solidFill>
                  <a:schemeClr val="accent1">
                    <a:lumMod val="75000"/>
                  </a:schemeClr>
                </a:solidFill>
              </a:rPr>
              <a:t>What Will the Rule Cover?</a:t>
            </a:r>
            <a:endParaRPr lang="en-US" dirty="0">
              <a:solidFill>
                <a:schemeClr val="accent1">
                  <a:lumMod val="75000"/>
                </a:schemeClr>
              </a:solidFill>
            </a:endParaRPr>
          </a:p>
        </p:txBody>
      </p:sp>
      <p:sp>
        <p:nvSpPr>
          <p:cNvPr id="2" name="Rectangle 1"/>
          <p:cNvSpPr/>
          <p:nvPr/>
        </p:nvSpPr>
        <p:spPr>
          <a:xfrm>
            <a:off x="227916" y="1015994"/>
            <a:ext cx="8498972" cy="5509199"/>
          </a:xfrm>
          <a:prstGeom prst="rect">
            <a:avLst/>
          </a:prstGeom>
        </p:spPr>
        <p:txBody>
          <a:bodyPr wrap="square">
            <a:spAutoFit/>
          </a:bodyPr>
          <a:lstStyle/>
          <a:p>
            <a:pPr marL="342900" marR="0" lvl="0" indent="-342900">
              <a:spcBef>
                <a:spcPts val="0"/>
              </a:spcBef>
              <a:spcAft>
                <a:spcPts val="0"/>
              </a:spcAft>
              <a:buFont typeface="Arial"/>
              <a:buChar char="•"/>
            </a:pPr>
            <a:r>
              <a:rPr lang="en-US" sz="2200" dirty="0" smtClean="0">
                <a:solidFill>
                  <a:schemeClr val="tx1">
                    <a:lumMod val="65000"/>
                    <a:lumOff val="35000"/>
                  </a:schemeClr>
                </a:solidFill>
                <a:latin typeface="Rockwell"/>
                <a:ea typeface="Calibri" panose="020F0502020204030204" pitchFamily="34" charset="0"/>
                <a:cs typeface="Rockwell"/>
              </a:rPr>
              <a:t>Payday </a:t>
            </a:r>
            <a:r>
              <a:rPr lang="en-US" sz="2200" dirty="0" smtClean="0">
                <a:solidFill>
                  <a:schemeClr val="tx1">
                    <a:lumMod val="65000"/>
                    <a:lumOff val="35000"/>
                  </a:schemeClr>
                </a:solidFill>
                <a:latin typeface="Rockwell"/>
                <a:ea typeface="Calibri" panose="020F0502020204030204" pitchFamily="34" charset="0"/>
                <a:cs typeface="Rockwell"/>
              </a:rPr>
              <a:t>+ auto title loans (45 days or less) and installment balloon loans:</a:t>
            </a:r>
          </a:p>
          <a:p>
            <a:pPr marL="1262063" indent="-457200">
              <a:buFont typeface="Arial" panose="020B0604020202020204" pitchFamily="34" charset="0"/>
              <a:buChar char="•"/>
            </a:pPr>
            <a:r>
              <a:rPr lang="en-US" sz="2200" dirty="0" smtClean="0">
                <a:solidFill>
                  <a:schemeClr val="tx1">
                    <a:lumMod val="65000"/>
                    <a:lumOff val="35000"/>
                  </a:schemeClr>
                </a:solidFill>
                <a:latin typeface="Rockwell"/>
                <a:ea typeface="Calibri" panose="020F0502020204030204" pitchFamily="34" charset="0"/>
                <a:cs typeface="Rockwell"/>
              </a:rPr>
              <a:t>Full </a:t>
            </a:r>
            <a:r>
              <a:rPr lang="en-US" sz="2200" dirty="0">
                <a:solidFill>
                  <a:schemeClr val="tx1">
                    <a:lumMod val="65000"/>
                    <a:lumOff val="35000"/>
                  </a:schemeClr>
                </a:solidFill>
                <a:latin typeface="Rockwell"/>
                <a:ea typeface="Calibri" panose="020F0502020204030204" pitchFamily="34" charset="0"/>
                <a:cs typeface="Rockwell"/>
              </a:rPr>
              <a:t>ability to repay assessment </a:t>
            </a:r>
            <a:endParaRPr lang="en-US" sz="2200" dirty="0" smtClean="0">
              <a:solidFill>
                <a:schemeClr val="tx1">
                  <a:lumMod val="65000"/>
                  <a:lumOff val="35000"/>
                </a:schemeClr>
              </a:solidFill>
              <a:latin typeface="Rockwell"/>
              <a:ea typeface="Calibri" panose="020F0502020204030204" pitchFamily="34" charset="0"/>
              <a:cs typeface="Rockwell"/>
            </a:endParaRPr>
          </a:p>
          <a:p>
            <a:pPr marL="1262063" indent="-457200">
              <a:buFont typeface="Arial" panose="020B0604020202020204" pitchFamily="34" charset="0"/>
              <a:buChar char="•"/>
            </a:pPr>
            <a:r>
              <a:rPr lang="en-US" sz="2200" dirty="0" smtClean="0">
                <a:solidFill>
                  <a:schemeClr val="tx1">
                    <a:lumMod val="65000"/>
                    <a:lumOff val="35000"/>
                  </a:schemeClr>
                </a:solidFill>
                <a:latin typeface="Rockwell"/>
                <a:ea typeface="Calibri" panose="020F0502020204030204" pitchFamily="34" charset="0"/>
                <a:cs typeface="Rockwell"/>
              </a:rPr>
              <a:t>Limit of two </a:t>
            </a:r>
            <a:r>
              <a:rPr lang="en-US" sz="2200" dirty="0">
                <a:solidFill>
                  <a:schemeClr val="tx1">
                    <a:lumMod val="65000"/>
                    <a:lumOff val="35000"/>
                  </a:schemeClr>
                </a:solidFill>
                <a:latin typeface="Rockwell"/>
                <a:ea typeface="Calibri" panose="020F0502020204030204" pitchFamily="34" charset="0"/>
                <a:cs typeface="Rockwell"/>
              </a:rPr>
              <a:t>refinances (3 loans in a row, less than 30 days apart</a:t>
            </a:r>
            <a:r>
              <a:rPr lang="en-US" sz="2200" dirty="0" smtClean="0">
                <a:solidFill>
                  <a:schemeClr val="tx1">
                    <a:lumMod val="65000"/>
                    <a:lumOff val="35000"/>
                  </a:schemeClr>
                </a:solidFill>
                <a:latin typeface="Rockwell"/>
                <a:ea typeface="Calibri" panose="020F0502020204030204" pitchFamily="34" charset="0"/>
                <a:cs typeface="Rockwell"/>
              </a:rPr>
              <a:t>).</a:t>
            </a:r>
          </a:p>
          <a:p>
            <a:pPr marL="1719263" marR="0" lvl="1" indent="-457200">
              <a:spcBef>
                <a:spcPts val="0"/>
              </a:spcBef>
              <a:spcAft>
                <a:spcPts val="0"/>
              </a:spcAft>
              <a:buFont typeface="Arial" panose="020B0604020202020204" pitchFamily="34" charset="0"/>
              <a:buChar char="•"/>
            </a:pPr>
            <a:endParaRPr lang="en-US" sz="2200" dirty="0">
              <a:solidFill>
                <a:schemeClr val="tx1">
                  <a:lumMod val="65000"/>
                  <a:lumOff val="35000"/>
                </a:schemeClr>
              </a:solidFill>
              <a:latin typeface="Rockwell"/>
              <a:ea typeface="Calibri" panose="020F0502020204030204" pitchFamily="34" charset="0"/>
              <a:cs typeface="Rockwell"/>
            </a:endParaRPr>
          </a:p>
          <a:p>
            <a:pPr marL="342900" marR="0" lvl="0" indent="-342900">
              <a:spcBef>
                <a:spcPts val="0"/>
              </a:spcBef>
              <a:spcAft>
                <a:spcPts val="0"/>
              </a:spcAft>
              <a:buFont typeface="Arial"/>
              <a:buChar char="•"/>
            </a:pPr>
            <a:r>
              <a:rPr lang="en-US" sz="2200" dirty="0" smtClean="0">
                <a:solidFill>
                  <a:schemeClr val="tx1">
                    <a:lumMod val="65000"/>
                    <a:lumOff val="35000"/>
                  </a:schemeClr>
                </a:solidFill>
                <a:latin typeface="Rockwell"/>
                <a:ea typeface="Calibri" panose="020F0502020204030204" pitchFamily="34" charset="0"/>
                <a:cs typeface="Rockwell"/>
              </a:rPr>
              <a:t>One exception!  No </a:t>
            </a:r>
            <a:r>
              <a:rPr lang="en-US" sz="2200" dirty="0">
                <a:solidFill>
                  <a:schemeClr val="tx1">
                    <a:lumMod val="65000"/>
                    <a:lumOff val="35000"/>
                  </a:schemeClr>
                </a:solidFill>
                <a:latin typeface="Rockwell"/>
                <a:ea typeface="Calibri" panose="020F0502020204030204" pitchFamily="34" charset="0"/>
                <a:cs typeface="Rockwell"/>
              </a:rPr>
              <a:t>ability to repay required </a:t>
            </a:r>
            <a:r>
              <a:rPr lang="en-US" sz="2200" dirty="0" smtClean="0">
                <a:solidFill>
                  <a:schemeClr val="tx1">
                    <a:lumMod val="65000"/>
                    <a:lumOff val="35000"/>
                  </a:schemeClr>
                </a:solidFill>
                <a:latin typeface="Rockwell"/>
                <a:ea typeface="Calibri" panose="020F0502020204030204" pitchFamily="34" charset="0"/>
                <a:cs typeface="Rockwell"/>
              </a:rPr>
              <a:t>IF </a:t>
            </a:r>
          </a:p>
          <a:p>
            <a:pPr marL="800100" lvl="1" indent="-342900">
              <a:buFont typeface="Arial"/>
              <a:buChar char="•"/>
            </a:pPr>
            <a:r>
              <a:rPr lang="en-US" sz="2200" dirty="0" smtClean="0">
                <a:solidFill>
                  <a:schemeClr val="tx1">
                    <a:lumMod val="65000"/>
                    <a:lumOff val="35000"/>
                  </a:schemeClr>
                </a:solidFill>
                <a:latin typeface="Rockwell"/>
                <a:ea typeface="Calibri" panose="020F0502020204030204" pitchFamily="34" charset="0"/>
                <a:cs typeface="Rockwell"/>
              </a:rPr>
              <a:t>the </a:t>
            </a:r>
            <a:r>
              <a:rPr lang="en-US" sz="2200" dirty="0">
                <a:solidFill>
                  <a:schemeClr val="tx1">
                    <a:lumMod val="65000"/>
                    <a:lumOff val="35000"/>
                  </a:schemeClr>
                </a:solidFill>
                <a:latin typeface="Rockwell"/>
                <a:ea typeface="Calibri" panose="020F0502020204030204" pitchFamily="34" charset="0"/>
                <a:cs typeface="Rockwell"/>
              </a:rPr>
              <a:t>loan is $500 or </a:t>
            </a:r>
            <a:r>
              <a:rPr lang="en-US" sz="2200" dirty="0" smtClean="0">
                <a:solidFill>
                  <a:schemeClr val="tx1">
                    <a:lumMod val="65000"/>
                    <a:lumOff val="35000"/>
                  </a:schemeClr>
                </a:solidFill>
                <a:latin typeface="Rockwell"/>
                <a:ea typeface="Calibri" panose="020F0502020204030204" pitchFamily="34" charset="0"/>
                <a:cs typeface="Rockwell"/>
              </a:rPr>
              <a:t>less AND</a:t>
            </a:r>
          </a:p>
          <a:p>
            <a:pPr marL="800100" lvl="1" indent="-342900">
              <a:buFont typeface="Arial"/>
              <a:buChar char="•"/>
            </a:pPr>
            <a:r>
              <a:rPr lang="en-US" sz="2200" dirty="0" smtClean="0">
                <a:solidFill>
                  <a:schemeClr val="tx1">
                    <a:lumMod val="65000"/>
                    <a:lumOff val="35000"/>
                  </a:schemeClr>
                </a:solidFill>
                <a:latin typeface="Rockwell"/>
                <a:ea typeface="Calibri" panose="020F0502020204030204" pitchFamily="34" charset="0"/>
                <a:cs typeface="Rockwell"/>
              </a:rPr>
              <a:t>If refinance</a:t>
            </a:r>
            <a:r>
              <a:rPr lang="en-US" sz="2200" dirty="0">
                <a:solidFill>
                  <a:schemeClr val="tx1">
                    <a:lumMod val="65000"/>
                    <a:lumOff val="35000"/>
                  </a:schemeClr>
                </a:solidFill>
                <a:latin typeface="Rockwell"/>
                <a:ea typeface="Calibri" panose="020F0502020204030204" pitchFamily="34" charset="0"/>
                <a:cs typeface="Rockwell"/>
              </a:rPr>
              <a:t>, each payment reduces </a:t>
            </a:r>
            <a:r>
              <a:rPr lang="en-US" sz="2200" dirty="0" smtClean="0">
                <a:solidFill>
                  <a:schemeClr val="tx1">
                    <a:lumMod val="65000"/>
                    <a:lumOff val="35000"/>
                  </a:schemeClr>
                </a:solidFill>
                <a:latin typeface="Rockwell"/>
                <a:ea typeface="Calibri" panose="020F0502020204030204" pitchFamily="34" charset="0"/>
                <a:cs typeface="Rockwell"/>
              </a:rPr>
              <a:t>principal </a:t>
            </a:r>
            <a:r>
              <a:rPr lang="en-US" sz="2200" dirty="0">
                <a:solidFill>
                  <a:schemeClr val="tx1">
                    <a:lumMod val="65000"/>
                    <a:lumOff val="35000"/>
                  </a:schemeClr>
                </a:solidFill>
                <a:latin typeface="Rockwell"/>
                <a:ea typeface="Calibri" panose="020F0502020204030204" pitchFamily="34" charset="0"/>
                <a:cs typeface="Rockwell"/>
              </a:rPr>
              <a:t>by 1/</a:t>
            </a:r>
            <a:r>
              <a:rPr lang="en-US" sz="2200" dirty="0" smtClean="0">
                <a:solidFill>
                  <a:schemeClr val="tx1">
                    <a:lumMod val="65000"/>
                    <a:lumOff val="35000"/>
                  </a:schemeClr>
                </a:solidFill>
                <a:latin typeface="Rockwell"/>
                <a:ea typeface="Calibri" panose="020F0502020204030204" pitchFamily="34" charset="0"/>
                <a:cs typeface="Rockwell"/>
              </a:rPr>
              <a:t>3, so paid </a:t>
            </a:r>
            <a:r>
              <a:rPr lang="en-US" sz="2200" dirty="0">
                <a:solidFill>
                  <a:schemeClr val="tx1">
                    <a:lumMod val="65000"/>
                    <a:lumOff val="35000"/>
                  </a:schemeClr>
                </a:solidFill>
                <a:latin typeface="Rockwell"/>
                <a:ea typeface="Calibri" panose="020F0502020204030204" pitchFamily="34" charset="0"/>
                <a:cs typeface="Rockwell"/>
              </a:rPr>
              <a:t>off after 3 </a:t>
            </a:r>
            <a:r>
              <a:rPr lang="en-US" sz="2200" dirty="0" smtClean="0">
                <a:solidFill>
                  <a:schemeClr val="tx1">
                    <a:lumMod val="65000"/>
                    <a:lumOff val="35000"/>
                  </a:schemeClr>
                </a:solidFill>
                <a:latin typeface="Rockwell"/>
                <a:ea typeface="Calibri" panose="020F0502020204030204" pitchFamily="34" charset="0"/>
                <a:cs typeface="Rockwell"/>
              </a:rPr>
              <a:t>payments.</a:t>
            </a:r>
          </a:p>
          <a:p>
            <a:pPr marL="342900" marR="0" lvl="0" indent="-342900">
              <a:spcBef>
                <a:spcPts val="0"/>
              </a:spcBef>
              <a:spcAft>
                <a:spcPts val="0"/>
              </a:spcAft>
              <a:buFont typeface="+mj-lt"/>
              <a:buAutoNum type="arabicPeriod"/>
            </a:pPr>
            <a:endParaRPr lang="en-US" sz="2200" dirty="0" smtClean="0">
              <a:solidFill>
                <a:schemeClr val="tx1">
                  <a:lumMod val="65000"/>
                  <a:lumOff val="35000"/>
                </a:schemeClr>
              </a:solidFill>
              <a:latin typeface="Rockwell"/>
              <a:ea typeface="Calibri" panose="020F0502020204030204" pitchFamily="34" charset="0"/>
              <a:cs typeface="Rockwell"/>
            </a:endParaRPr>
          </a:p>
          <a:p>
            <a:pPr marL="347663" marR="0" lvl="0" indent="-347663">
              <a:spcBef>
                <a:spcPts val="0"/>
              </a:spcBef>
              <a:spcAft>
                <a:spcPts val="0"/>
              </a:spcAft>
              <a:buFont typeface="Arial"/>
              <a:buChar char="•"/>
            </a:pPr>
            <a:r>
              <a:rPr lang="en-US" sz="2200" dirty="0" smtClean="0">
                <a:solidFill>
                  <a:schemeClr val="tx1">
                    <a:lumMod val="65000"/>
                    <a:lumOff val="35000"/>
                  </a:schemeClr>
                </a:solidFill>
                <a:latin typeface="Rockwell"/>
                <a:ea typeface="Calibri" panose="020F0502020204030204" pitchFamily="34" charset="0"/>
                <a:cs typeface="Rockwell"/>
              </a:rPr>
              <a:t>For </a:t>
            </a:r>
            <a:r>
              <a:rPr lang="en-US" sz="2200" dirty="0">
                <a:solidFill>
                  <a:schemeClr val="tx1">
                    <a:lumMod val="65000"/>
                    <a:lumOff val="35000"/>
                  </a:schemeClr>
                </a:solidFill>
                <a:latin typeface="Rockwell"/>
                <a:ea typeface="Calibri" panose="020F0502020204030204" pitchFamily="34" charset="0"/>
                <a:cs typeface="Rockwell"/>
              </a:rPr>
              <a:t>all covered loans +</a:t>
            </a:r>
            <a:r>
              <a:rPr lang="en-US" sz="2200" dirty="0" smtClean="0">
                <a:solidFill>
                  <a:schemeClr val="tx1">
                    <a:lumMod val="65000"/>
                    <a:lumOff val="35000"/>
                  </a:schemeClr>
                </a:solidFill>
                <a:latin typeface="Rockwell"/>
                <a:ea typeface="Calibri" panose="020F0502020204030204" pitchFamily="34" charset="0"/>
                <a:cs typeface="Rockwell"/>
              </a:rPr>
              <a:t> </a:t>
            </a:r>
            <a:r>
              <a:rPr lang="en-US" sz="2200" dirty="0">
                <a:solidFill>
                  <a:schemeClr val="tx1">
                    <a:lumMod val="65000"/>
                    <a:lumOff val="35000"/>
                  </a:schemeClr>
                </a:solidFill>
                <a:latin typeface="Rockwell"/>
                <a:ea typeface="Calibri" panose="020F0502020204030204" pitchFamily="34" charset="0"/>
                <a:cs typeface="Rockwell"/>
              </a:rPr>
              <a:t>consumer </a:t>
            </a:r>
            <a:r>
              <a:rPr lang="en-US" sz="2200" dirty="0" smtClean="0">
                <a:solidFill>
                  <a:schemeClr val="tx1">
                    <a:lumMod val="65000"/>
                    <a:lumOff val="35000"/>
                  </a:schemeClr>
                </a:solidFill>
                <a:latin typeface="Rockwell"/>
                <a:ea typeface="Calibri" panose="020F0502020204030204" pitchFamily="34" charset="0"/>
                <a:cs typeface="Rockwell"/>
              </a:rPr>
              <a:t>installment loans </a:t>
            </a:r>
            <a:r>
              <a:rPr lang="en-US" sz="2200" dirty="0">
                <a:solidFill>
                  <a:schemeClr val="tx1">
                    <a:lumMod val="65000"/>
                    <a:lumOff val="35000"/>
                  </a:schemeClr>
                </a:solidFill>
                <a:latin typeface="Rockwell"/>
                <a:ea typeface="Calibri" panose="020F0502020204030204" pitchFamily="34" charset="0"/>
                <a:cs typeface="Rockwell"/>
              </a:rPr>
              <a:t>with </a:t>
            </a:r>
            <a:r>
              <a:rPr lang="en-US" sz="2200" dirty="0" smtClean="0">
                <a:solidFill>
                  <a:schemeClr val="tx1">
                    <a:lumMod val="65000"/>
                    <a:lumOff val="35000"/>
                  </a:schemeClr>
                </a:solidFill>
                <a:latin typeface="Rockwell"/>
                <a:ea typeface="Calibri" panose="020F0502020204030204" pitchFamily="34" charset="0"/>
                <a:cs typeface="Rockwell"/>
              </a:rPr>
              <a:t>36</a:t>
            </a:r>
            <a:r>
              <a:rPr lang="en-US" sz="2200" dirty="0">
                <a:solidFill>
                  <a:schemeClr val="tx1">
                    <a:lumMod val="65000"/>
                    <a:lumOff val="35000"/>
                  </a:schemeClr>
                </a:solidFill>
                <a:latin typeface="Rockwell"/>
                <a:ea typeface="Calibri" panose="020F0502020204030204" pitchFamily="34" charset="0"/>
                <a:cs typeface="Rockwell"/>
              </a:rPr>
              <a:t>% APR or </a:t>
            </a:r>
            <a:r>
              <a:rPr lang="en-US" sz="2200" dirty="0" smtClean="0">
                <a:solidFill>
                  <a:schemeClr val="tx1">
                    <a:lumMod val="65000"/>
                    <a:lumOff val="35000"/>
                  </a:schemeClr>
                </a:solidFill>
                <a:latin typeface="Rockwell"/>
                <a:ea typeface="Calibri" panose="020F0502020204030204" pitchFamily="34" charset="0"/>
                <a:cs typeface="Rockwell"/>
              </a:rPr>
              <a:t>higher:</a:t>
            </a:r>
            <a:endParaRPr lang="en-US" sz="2200" dirty="0">
              <a:solidFill>
                <a:schemeClr val="tx1">
                  <a:lumMod val="65000"/>
                  <a:lumOff val="35000"/>
                </a:schemeClr>
              </a:solidFill>
              <a:latin typeface="Rockwell"/>
              <a:ea typeface="Calibri" panose="020F0502020204030204" pitchFamily="34" charset="0"/>
              <a:cs typeface="Rockwell"/>
            </a:endParaRPr>
          </a:p>
          <a:p>
            <a:pPr marL="804863" lvl="1" indent="-347663">
              <a:buFont typeface="Arial"/>
              <a:buChar char="•"/>
            </a:pPr>
            <a:r>
              <a:rPr lang="en-US" sz="2200" u="sng" dirty="0" smtClean="0">
                <a:solidFill>
                  <a:schemeClr val="tx1">
                    <a:lumMod val="65000"/>
                    <a:lumOff val="35000"/>
                  </a:schemeClr>
                </a:solidFill>
                <a:latin typeface="Rockwell"/>
                <a:ea typeface="Calibri" panose="020F0502020204030204" pitchFamily="34" charset="0"/>
                <a:cs typeface="Rockwell"/>
              </a:rPr>
              <a:t>must </a:t>
            </a:r>
            <a:r>
              <a:rPr lang="en-US" sz="2200" u="sng" dirty="0">
                <a:solidFill>
                  <a:schemeClr val="tx1">
                    <a:lumMod val="65000"/>
                    <a:lumOff val="35000"/>
                  </a:schemeClr>
                </a:solidFill>
                <a:latin typeface="Rockwell"/>
                <a:ea typeface="Calibri" panose="020F0502020204030204" pitchFamily="34" charset="0"/>
                <a:cs typeface="Rockwell"/>
              </a:rPr>
              <a:t>notify borrower before </a:t>
            </a:r>
            <a:r>
              <a:rPr lang="en-US" sz="2200" u="sng" dirty="0" smtClean="0">
                <a:solidFill>
                  <a:schemeClr val="tx1">
                    <a:lumMod val="65000"/>
                    <a:lumOff val="35000"/>
                  </a:schemeClr>
                </a:solidFill>
                <a:latin typeface="Rockwell"/>
                <a:ea typeface="Calibri" panose="020F0502020204030204" pitchFamily="34" charset="0"/>
                <a:cs typeface="Rockwell"/>
              </a:rPr>
              <a:t>debiting account </a:t>
            </a:r>
            <a:r>
              <a:rPr lang="en-US" sz="2200" dirty="0" smtClean="0">
                <a:solidFill>
                  <a:schemeClr val="tx1">
                    <a:lumMod val="65000"/>
                    <a:lumOff val="35000"/>
                  </a:schemeClr>
                </a:solidFill>
                <a:latin typeface="Rockwell"/>
                <a:ea typeface="Calibri" panose="020F0502020204030204" pitchFamily="34" charset="0"/>
                <a:cs typeface="Rockwell"/>
              </a:rPr>
              <a:t>+ </a:t>
            </a:r>
          </a:p>
          <a:p>
            <a:pPr marL="804863" lvl="1" indent="-347663">
              <a:buFont typeface="Arial"/>
              <a:buChar char="•"/>
            </a:pPr>
            <a:r>
              <a:rPr lang="en-US" sz="2200" dirty="0" smtClean="0">
                <a:solidFill>
                  <a:schemeClr val="tx1">
                    <a:lumMod val="65000"/>
                    <a:lumOff val="35000"/>
                  </a:schemeClr>
                </a:solidFill>
                <a:latin typeface="Rockwell"/>
                <a:ea typeface="Calibri" panose="020F0502020204030204" pitchFamily="34" charset="0"/>
                <a:cs typeface="Rockwell"/>
              </a:rPr>
              <a:t>after 2 consecutive </a:t>
            </a:r>
            <a:r>
              <a:rPr lang="en-US" sz="2200" dirty="0">
                <a:solidFill>
                  <a:schemeClr val="tx1">
                    <a:lumMod val="65000"/>
                    <a:lumOff val="35000"/>
                  </a:schemeClr>
                </a:solidFill>
                <a:latin typeface="Rockwell"/>
                <a:ea typeface="Calibri" panose="020F0502020204030204" pitchFamily="34" charset="0"/>
                <a:cs typeface="Rockwell"/>
              </a:rPr>
              <a:t>failed </a:t>
            </a:r>
            <a:r>
              <a:rPr lang="en-US" sz="2200" dirty="0" smtClean="0">
                <a:solidFill>
                  <a:schemeClr val="tx1">
                    <a:lumMod val="65000"/>
                    <a:lumOff val="35000"/>
                  </a:schemeClr>
                </a:solidFill>
                <a:latin typeface="Rockwell"/>
                <a:ea typeface="Calibri" panose="020F0502020204030204" pitchFamily="34" charset="0"/>
                <a:cs typeface="Rockwell"/>
              </a:rPr>
              <a:t>attempts, new authorization required</a:t>
            </a:r>
            <a:endParaRPr lang="en-US" sz="2200" dirty="0">
              <a:solidFill>
                <a:schemeClr val="tx1">
                  <a:lumMod val="65000"/>
                  <a:lumOff val="35000"/>
                </a:schemeClr>
              </a:solidFill>
              <a:latin typeface="Rockwell"/>
              <a:cs typeface="Rockwell"/>
            </a:endParaRPr>
          </a:p>
        </p:txBody>
      </p:sp>
    </p:spTree>
    <p:extLst>
      <p:ext uri="{BB962C8B-B14F-4D97-AF65-F5344CB8AC3E}">
        <p14:creationId xmlns:p14="http://schemas.microsoft.com/office/powerpoint/2010/main" val="2540848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a:xfrm>
            <a:off x="1102740" y="259309"/>
            <a:ext cx="6809551" cy="1039277"/>
          </a:xfrm>
        </p:spPr>
        <p:txBody>
          <a:bodyPr>
            <a:noAutofit/>
          </a:bodyPr>
          <a:lstStyle/>
          <a:p>
            <a:r>
              <a:rPr lang="en-US" dirty="0" smtClean="0">
                <a:solidFill>
                  <a:schemeClr val="accent1">
                    <a:lumMod val="75000"/>
                  </a:schemeClr>
                </a:solidFill>
              </a:rPr>
              <a:t>What Does this Mean for Texas? </a:t>
            </a:r>
            <a:endParaRPr lang="en-US" dirty="0">
              <a:solidFill>
                <a:schemeClr val="accent1">
                  <a:lumMod val="75000"/>
                </a:schemeClr>
              </a:solidFill>
            </a:endParaRPr>
          </a:p>
        </p:txBody>
      </p:sp>
      <p:sp>
        <p:nvSpPr>
          <p:cNvPr id="18" name="TextBox 17"/>
          <p:cNvSpPr txBox="1"/>
          <p:nvPr/>
        </p:nvSpPr>
        <p:spPr>
          <a:xfrm>
            <a:off x="716447" y="1669890"/>
            <a:ext cx="7534130" cy="3416320"/>
          </a:xfrm>
          <a:prstGeom prst="rect">
            <a:avLst/>
          </a:prstGeom>
          <a:noFill/>
        </p:spPr>
        <p:txBody>
          <a:bodyPr wrap="square" rtlCol="0">
            <a:spAutoFit/>
          </a:bodyPr>
          <a:lstStyle/>
          <a:p>
            <a:r>
              <a:rPr lang="en-US" sz="2400" dirty="0" smtClean="0">
                <a:solidFill>
                  <a:schemeClr val="tx1">
                    <a:lumMod val="65000"/>
                    <a:lumOff val="35000"/>
                  </a:schemeClr>
                </a:solidFill>
                <a:latin typeface="Rockwell"/>
                <a:cs typeface="Rockwell"/>
              </a:rPr>
              <a:t>Federal standard </a:t>
            </a:r>
            <a:r>
              <a:rPr lang="en-US" sz="2400" dirty="0">
                <a:solidFill>
                  <a:schemeClr val="tx1">
                    <a:lumMod val="65000"/>
                    <a:lumOff val="35000"/>
                  </a:schemeClr>
                </a:solidFill>
                <a:latin typeface="Rockwell"/>
                <a:cs typeface="Rockwell"/>
              </a:rPr>
              <a:t>affirming the harm of the debt trap and grounded in ability to repay </a:t>
            </a:r>
            <a:r>
              <a:rPr lang="en-US" sz="2400" dirty="0" smtClean="0">
                <a:solidFill>
                  <a:schemeClr val="tx1">
                    <a:lumMod val="65000"/>
                    <a:lumOff val="35000"/>
                  </a:schemeClr>
                </a:solidFill>
                <a:latin typeface="Rockwell"/>
                <a:cs typeface="Rockwell"/>
              </a:rPr>
              <a:t>establishes an important baseline.</a:t>
            </a:r>
          </a:p>
          <a:p>
            <a:pPr marL="342900" indent="-342900">
              <a:buFont typeface="Arial"/>
              <a:buChar char="•"/>
            </a:pPr>
            <a:r>
              <a:rPr lang="en-US" sz="2400" dirty="0" smtClean="0">
                <a:solidFill>
                  <a:schemeClr val="tx1">
                    <a:lumMod val="65000"/>
                    <a:lumOff val="35000"/>
                  </a:schemeClr>
                </a:solidFill>
                <a:latin typeface="Rockwell"/>
                <a:cs typeface="Rockwell"/>
              </a:rPr>
              <a:t>73% of Texas transactions covered by rule (2016)</a:t>
            </a:r>
          </a:p>
          <a:p>
            <a:pPr marL="342900" indent="-342900">
              <a:buFont typeface="Arial"/>
              <a:buChar char="•"/>
            </a:pPr>
            <a:r>
              <a:rPr lang="en-US" sz="2400" dirty="0" smtClean="0">
                <a:solidFill>
                  <a:schemeClr val="tx1">
                    <a:lumMod val="65000"/>
                    <a:lumOff val="35000"/>
                  </a:schemeClr>
                </a:solidFill>
                <a:latin typeface="Rockwell"/>
                <a:cs typeface="Rockwell"/>
              </a:rPr>
              <a:t>Would have </a:t>
            </a:r>
            <a:r>
              <a:rPr lang="en-US" sz="2400" dirty="0">
                <a:solidFill>
                  <a:schemeClr val="tx1">
                    <a:lumMod val="65000"/>
                    <a:lumOff val="35000"/>
                  </a:schemeClr>
                </a:solidFill>
                <a:latin typeface="Rockwell"/>
                <a:cs typeface="Rockwell"/>
              </a:rPr>
              <a:t>saved </a:t>
            </a:r>
            <a:r>
              <a:rPr lang="en-US" sz="2400" dirty="0" smtClean="0">
                <a:solidFill>
                  <a:schemeClr val="tx1">
                    <a:lumMod val="65000"/>
                    <a:lumOff val="35000"/>
                  </a:schemeClr>
                </a:solidFill>
                <a:latin typeface="Rockwell"/>
                <a:cs typeface="Rockwell"/>
              </a:rPr>
              <a:t>$</a:t>
            </a:r>
            <a:r>
              <a:rPr lang="en-US" sz="2400" dirty="0">
                <a:solidFill>
                  <a:schemeClr val="tx1">
                    <a:lumMod val="65000"/>
                    <a:lumOff val="35000"/>
                  </a:schemeClr>
                </a:solidFill>
                <a:latin typeface="Rockwell"/>
                <a:cs typeface="Rockwell"/>
              </a:rPr>
              <a:t>403-432 million in </a:t>
            </a:r>
            <a:r>
              <a:rPr lang="en-US" sz="2400" dirty="0" smtClean="0">
                <a:solidFill>
                  <a:schemeClr val="tx1">
                    <a:lumMod val="65000"/>
                    <a:lumOff val="35000"/>
                  </a:schemeClr>
                </a:solidFill>
                <a:latin typeface="Rockwell"/>
                <a:cs typeface="Rockwell"/>
              </a:rPr>
              <a:t>Texas</a:t>
            </a:r>
          </a:p>
          <a:p>
            <a:pPr marL="342900" indent="-342900">
              <a:buFont typeface="Arial"/>
              <a:buChar char="•"/>
            </a:pPr>
            <a:endParaRPr lang="en-US" sz="2400" dirty="0">
              <a:solidFill>
                <a:schemeClr val="tx1">
                  <a:lumMod val="65000"/>
                  <a:lumOff val="35000"/>
                </a:schemeClr>
              </a:solidFill>
              <a:latin typeface="Rockwell"/>
              <a:cs typeface="Rockwell"/>
            </a:endParaRPr>
          </a:p>
          <a:p>
            <a:r>
              <a:rPr lang="en-US" sz="2400" dirty="0" smtClean="0">
                <a:solidFill>
                  <a:schemeClr val="tx1">
                    <a:lumMod val="65000"/>
                    <a:lumOff val="35000"/>
                  </a:schemeClr>
                </a:solidFill>
                <a:latin typeface="Rockwell"/>
                <a:cs typeface="Rockwell"/>
              </a:rPr>
              <a:t>Flexibility </a:t>
            </a:r>
            <a:r>
              <a:rPr lang="en-US" sz="2400" dirty="0">
                <a:solidFill>
                  <a:schemeClr val="tx1">
                    <a:lumMod val="65000"/>
                    <a:lumOff val="35000"/>
                  </a:schemeClr>
                </a:solidFill>
                <a:latin typeface="Rockwell"/>
                <a:cs typeface="Rockwell"/>
              </a:rPr>
              <a:t>in Texas law for uncapped loans means that payday and auto title lenders could shift to 45-180 day amortizing </a:t>
            </a:r>
            <a:r>
              <a:rPr lang="en-US" sz="2400" dirty="0" smtClean="0">
                <a:solidFill>
                  <a:schemeClr val="tx1">
                    <a:lumMod val="65000"/>
                    <a:lumOff val="35000"/>
                  </a:schemeClr>
                </a:solidFill>
                <a:latin typeface="Rockwell"/>
                <a:cs typeface="Rockwell"/>
              </a:rPr>
              <a:t>loans.</a:t>
            </a:r>
          </a:p>
        </p:txBody>
      </p:sp>
      <p:pic>
        <p:nvPicPr>
          <p:cNvPr id="2" name="Picture 1" descr="Screen Shot 2017-10-26 at 10.14.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5142776"/>
            <a:ext cx="3810000" cy="1364194"/>
          </a:xfrm>
          <a:prstGeom prst="rect">
            <a:avLst/>
          </a:prstGeom>
        </p:spPr>
      </p:pic>
    </p:spTree>
    <p:extLst>
      <p:ext uri="{BB962C8B-B14F-4D97-AF65-F5344CB8AC3E}">
        <p14:creationId xmlns:p14="http://schemas.microsoft.com/office/powerpoint/2010/main" val="1167285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a:xfrm>
            <a:off x="1102740" y="259309"/>
            <a:ext cx="6809551" cy="1039277"/>
          </a:xfrm>
        </p:spPr>
        <p:txBody>
          <a:bodyPr>
            <a:normAutofit fontScale="90000"/>
          </a:bodyPr>
          <a:lstStyle/>
          <a:p>
            <a:r>
              <a:rPr lang="en-US" dirty="0" smtClean="0">
                <a:solidFill>
                  <a:schemeClr val="accent1">
                    <a:lumMod val="75000"/>
                  </a:schemeClr>
                </a:solidFill>
              </a:rPr>
              <a:t>The Bottom Line:  </a:t>
            </a:r>
            <a:r>
              <a:rPr lang="en-US" dirty="0">
                <a:solidFill>
                  <a:schemeClr val="tx2">
                    <a:lumMod val="75000"/>
                    <a:lumOff val="25000"/>
                  </a:schemeClr>
                </a:solidFill>
              </a:rPr>
              <a:t>Rule is an important win, but our work is not over.</a:t>
            </a:r>
            <a:br>
              <a:rPr lang="en-US" dirty="0">
                <a:solidFill>
                  <a:schemeClr val="tx2">
                    <a:lumMod val="75000"/>
                    <a:lumOff val="25000"/>
                  </a:schemeClr>
                </a:solidFill>
              </a:rPr>
            </a:br>
            <a:endParaRPr lang="en-US" dirty="0">
              <a:solidFill>
                <a:schemeClr val="tx2">
                  <a:lumMod val="75000"/>
                  <a:lumOff val="25000"/>
                </a:schemeClr>
              </a:solidFill>
            </a:endParaRPr>
          </a:p>
        </p:txBody>
      </p:sp>
      <p:sp>
        <p:nvSpPr>
          <p:cNvPr id="16" name="TextBox 15"/>
          <p:cNvSpPr txBox="1"/>
          <p:nvPr/>
        </p:nvSpPr>
        <p:spPr>
          <a:xfrm>
            <a:off x="375998" y="1831257"/>
            <a:ext cx="7536293" cy="5078313"/>
          </a:xfrm>
          <a:prstGeom prst="rect">
            <a:avLst/>
          </a:prstGeom>
          <a:noFill/>
        </p:spPr>
        <p:txBody>
          <a:bodyPr wrap="square" rtlCol="0">
            <a:spAutoFit/>
          </a:bodyPr>
          <a:lstStyle/>
          <a:p>
            <a:pPr marL="457200" indent="-457200">
              <a:buFont typeface="Arial"/>
              <a:buChar char="•"/>
            </a:pPr>
            <a:r>
              <a:rPr lang="en-US" sz="2200" dirty="0" smtClean="0">
                <a:solidFill>
                  <a:schemeClr val="tx1">
                    <a:lumMod val="65000"/>
                    <a:lumOff val="35000"/>
                  </a:schemeClr>
                </a:solidFill>
                <a:latin typeface="Rockwell"/>
                <a:cs typeface="Rockwell"/>
              </a:rPr>
              <a:t>Make sure the rule sticks.  Congress can overturn it any time in the next 6 months.  </a:t>
            </a:r>
            <a:endParaRPr lang="en-US" sz="2200" dirty="0">
              <a:solidFill>
                <a:schemeClr val="tx1">
                  <a:lumMod val="65000"/>
                  <a:lumOff val="35000"/>
                </a:schemeClr>
              </a:solidFill>
              <a:latin typeface="Rockwell"/>
              <a:cs typeface="Rockwell"/>
            </a:endParaRPr>
          </a:p>
          <a:p>
            <a:pPr lvl="1"/>
            <a:r>
              <a:rPr lang="en-US" sz="2200" dirty="0" smtClean="0">
                <a:solidFill>
                  <a:schemeClr val="tx1">
                    <a:lumMod val="65000"/>
                    <a:lumOff val="35000"/>
                  </a:schemeClr>
                </a:solidFill>
                <a:latin typeface="Rockwell"/>
                <a:cs typeface="Rockwell"/>
                <a:hlinkClick r:id="rId3"/>
              </a:rPr>
              <a:t>https</a:t>
            </a:r>
            <a:r>
              <a:rPr lang="en-US" sz="2200" dirty="0">
                <a:solidFill>
                  <a:schemeClr val="tx1">
                    <a:lumMod val="65000"/>
                    <a:lumOff val="35000"/>
                  </a:schemeClr>
                </a:solidFill>
                <a:latin typeface="Rockwell"/>
                <a:cs typeface="Rockwell"/>
                <a:hlinkClick r:id="rId3"/>
              </a:rPr>
              <a:t>://</a:t>
            </a:r>
            <a:r>
              <a:rPr lang="en-US" sz="2200" dirty="0" smtClean="0">
                <a:solidFill>
                  <a:schemeClr val="tx1">
                    <a:lumMod val="65000"/>
                    <a:lumOff val="35000"/>
                  </a:schemeClr>
                </a:solidFill>
                <a:latin typeface="Rockwell"/>
                <a:cs typeface="Rockwell"/>
                <a:hlinkClick r:id="rId3"/>
              </a:rPr>
              <a:t>www.texasappleseed.org/take-</a:t>
            </a:r>
            <a:r>
              <a:rPr lang="en-US" sz="2200" dirty="0" smtClean="0">
                <a:solidFill>
                  <a:schemeClr val="tx1">
                    <a:lumMod val="65000"/>
                    <a:lumOff val="35000"/>
                  </a:schemeClr>
                </a:solidFill>
                <a:latin typeface="Rockwell"/>
                <a:cs typeface="Rockwell"/>
                <a:hlinkClick r:id="rId3"/>
              </a:rPr>
              <a:t>action</a:t>
            </a:r>
            <a:endParaRPr lang="en-US" sz="2200" dirty="0" smtClean="0">
              <a:solidFill>
                <a:schemeClr val="tx1">
                  <a:lumMod val="65000"/>
                  <a:lumOff val="35000"/>
                </a:schemeClr>
              </a:solidFill>
              <a:latin typeface="Rockwell"/>
              <a:cs typeface="Rockwell"/>
            </a:endParaRPr>
          </a:p>
          <a:p>
            <a:pPr marL="457200" indent="-457200">
              <a:buFont typeface="Arial"/>
              <a:buChar char="•"/>
            </a:pPr>
            <a:endParaRPr lang="en-US" sz="2200" dirty="0">
              <a:solidFill>
                <a:schemeClr val="tx1">
                  <a:lumMod val="65000"/>
                  <a:lumOff val="35000"/>
                </a:schemeClr>
              </a:solidFill>
              <a:latin typeface="Rockwell"/>
              <a:cs typeface="Rockwell"/>
            </a:endParaRPr>
          </a:p>
          <a:p>
            <a:pPr marL="457200" indent="-457200">
              <a:buFont typeface="Arial"/>
              <a:buChar char="•"/>
            </a:pPr>
            <a:r>
              <a:rPr lang="en-US" sz="2200" dirty="0" smtClean="0">
                <a:solidFill>
                  <a:schemeClr val="tx1">
                    <a:lumMod val="65000"/>
                    <a:lumOff val="35000"/>
                  </a:schemeClr>
                </a:solidFill>
                <a:latin typeface="Rockwell"/>
                <a:cs typeface="Rockwell"/>
              </a:rPr>
              <a:t>Stop </a:t>
            </a:r>
            <a:r>
              <a:rPr lang="en-US" sz="2200" dirty="0">
                <a:solidFill>
                  <a:schemeClr val="tx1">
                    <a:lumMod val="65000"/>
                    <a:lumOff val="35000"/>
                  </a:schemeClr>
                </a:solidFill>
                <a:latin typeface="Rockwell"/>
                <a:cs typeface="Rockwell"/>
              </a:rPr>
              <a:t>efforts by payday lenders and others to expand high-cost lending in Texas.  For example, ensure lenders are limited to shorter term loans.  </a:t>
            </a:r>
          </a:p>
          <a:p>
            <a:pPr marL="457200" indent="-457200">
              <a:buFont typeface="Arial"/>
              <a:buChar char="•"/>
            </a:pPr>
            <a:endParaRPr lang="en-US" sz="2200" dirty="0" smtClean="0">
              <a:solidFill>
                <a:schemeClr val="tx1">
                  <a:lumMod val="65000"/>
                  <a:lumOff val="35000"/>
                </a:schemeClr>
              </a:solidFill>
              <a:latin typeface="Rockwell"/>
              <a:cs typeface="Rockwell"/>
            </a:endParaRPr>
          </a:p>
          <a:p>
            <a:pPr marL="457200" indent="-457200">
              <a:buFont typeface="Arial"/>
              <a:buChar char="•"/>
            </a:pPr>
            <a:r>
              <a:rPr lang="en-US" sz="2200" dirty="0" smtClean="0">
                <a:solidFill>
                  <a:schemeClr val="tx1">
                    <a:lumMod val="65000"/>
                    <a:lumOff val="35000"/>
                  </a:schemeClr>
                </a:solidFill>
                <a:latin typeface="Rockwell"/>
                <a:cs typeface="Rockwell"/>
              </a:rPr>
              <a:t>Continue </a:t>
            </a:r>
            <a:r>
              <a:rPr lang="en-US" sz="2200" dirty="0">
                <a:solidFill>
                  <a:schemeClr val="tx1">
                    <a:lumMod val="65000"/>
                    <a:lumOff val="35000"/>
                  </a:schemeClr>
                </a:solidFill>
                <a:latin typeface="Rockwell"/>
                <a:cs typeface="Rockwell"/>
              </a:rPr>
              <a:t>the local ordinance movement.  Push for more </a:t>
            </a:r>
            <a:r>
              <a:rPr lang="en-US" sz="2200" dirty="0" smtClean="0">
                <a:solidFill>
                  <a:schemeClr val="tx1">
                    <a:lumMod val="65000"/>
                    <a:lumOff val="35000"/>
                  </a:schemeClr>
                </a:solidFill>
                <a:latin typeface="Rockwell"/>
                <a:cs typeface="Rockwell"/>
              </a:rPr>
              <a:t>enforcement.</a:t>
            </a:r>
          </a:p>
          <a:p>
            <a:pPr marL="457200" indent="-457200">
              <a:buFont typeface="Arial"/>
              <a:buChar char="•"/>
            </a:pPr>
            <a:endParaRPr lang="en-US" sz="2200" dirty="0" smtClean="0">
              <a:solidFill>
                <a:schemeClr val="tx1">
                  <a:lumMod val="65000"/>
                  <a:lumOff val="35000"/>
                </a:schemeClr>
              </a:solidFill>
              <a:latin typeface="Rockwell"/>
              <a:cs typeface="Rockwell"/>
            </a:endParaRPr>
          </a:p>
          <a:p>
            <a:pPr marL="457200" indent="-457200">
              <a:buFont typeface="Arial"/>
              <a:buChar char="•"/>
            </a:pPr>
            <a:r>
              <a:rPr lang="en-US" sz="2200" dirty="0" smtClean="0">
                <a:solidFill>
                  <a:schemeClr val="tx1">
                    <a:lumMod val="65000"/>
                    <a:lumOff val="35000"/>
                  </a:schemeClr>
                </a:solidFill>
                <a:latin typeface="Rockwell"/>
                <a:cs typeface="Rockwell"/>
              </a:rPr>
              <a:t>Continue </a:t>
            </a:r>
            <a:r>
              <a:rPr lang="en-US" sz="2200" dirty="0">
                <a:solidFill>
                  <a:schemeClr val="tx1">
                    <a:lumMod val="65000"/>
                    <a:lumOff val="35000"/>
                  </a:schemeClr>
                </a:solidFill>
                <a:latin typeface="Rockwell"/>
                <a:cs typeface="Rockwell"/>
              </a:rPr>
              <a:t>push </a:t>
            </a:r>
            <a:r>
              <a:rPr lang="en-US" sz="2200" dirty="0" smtClean="0">
                <a:solidFill>
                  <a:schemeClr val="tx1">
                    <a:lumMod val="65000"/>
                    <a:lumOff val="35000"/>
                  </a:schemeClr>
                </a:solidFill>
                <a:latin typeface="Rockwell"/>
                <a:cs typeface="Rockwell"/>
              </a:rPr>
              <a:t>better alternatives and rate caps.</a:t>
            </a:r>
            <a:endParaRPr lang="en-US" sz="2200" dirty="0">
              <a:solidFill>
                <a:schemeClr val="tx1">
                  <a:lumMod val="65000"/>
                  <a:lumOff val="35000"/>
                </a:schemeClr>
              </a:solidFill>
              <a:latin typeface="Rockwell"/>
              <a:cs typeface="Rockwell"/>
            </a:endParaRPr>
          </a:p>
          <a:p>
            <a:pPr marL="457200" indent="-457200">
              <a:buAutoNum type="arabicPeriod"/>
            </a:pPr>
            <a:endParaRPr lang="en-US" sz="2000" dirty="0">
              <a:solidFill>
                <a:schemeClr val="tx1">
                  <a:lumMod val="65000"/>
                  <a:lumOff val="35000"/>
                </a:schemeClr>
              </a:solidFill>
              <a:latin typeface="Rockwell"/>
              <a:cs typeface="Rockwell"/>
            </a:endParaRPr>
          </a:p>
          <a:p>
            <a:pPr marL="457200" indent="-457200">
              <a:buAutoNum type="arabicPeriod"/>
            </a:pPr>
            <a:endParaRPr lang="en-US" sz="2000" dirty="0">
              <a:solidFill>
                <a:schemeClr val="tx1">
                  <a:lumMod val="65000"/>
                  <a:lumOff val="35000"/>
                </a:schemeClr>
              </a:solidFill>
              <a:latin typeface="Rockwell"/>
              <a:cs typeface="Rockwell"/>
            </a:endParaRPr>
          </a:p>
          <a:p>
            <a:pPr marL="457200" indent="-457200">
              <a:buAutoNum type="arabicPeriod"/>
            </a:pPr>
            <a:endParaRPr lang="en-US" sz="2000" dirty="0">
              <a:solidFill>
                <a:schemeClr val="tx1">
                  <a:lumMod val="65000"/>
                  <a:lumOff val="35000"/>
                </a:schemeClr>
              </a:solidFill>
              <a:latin typeface="Rockwell"/>
              <a:cs typeface="Rockwell"/>
            </a:endParaRPr>
          </a:p>
        </p:txBody>
      </p:sp>
    </p:spTree>
    <p:extLst>
      <p:ext uri="{BB962C8B-B14F-4D97-AF65-F5344CB8AC3E}">
        <p14:creationId xmlns:p14="http://schemas.microsoft.com/office/powerpoint/2010/main" val="3972452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98474" y="1892852"/>
            <a:ext cx="7556313" cy="4144963"/>
          </a:xfrm>
        </p:spPr>
        <p:txBody>
          <a:bodyPr/>
          <a:lstStyle/>
          <a:p>
            <a:pPr algn="ctr">
              <a:spcBef>
                <a:spcPct val="0"/>
              </a:spcBef>
              <a:buNone/>
            </a:pPr>
            <a:endParaRPr lang="en-US" altLang="en-US" dirty="0" smtClean="0">
              <a:latin typeface="Rockwell"/>
              <a:cs typeface="Rockwell"/>
            </a:endParaRPr>
          </a:p>
          <a:p>
            <a:pPr algn="ctr">
              <a:spcBef>
                <a:spcPct val="0"/>
              </a:spcBef>
              <a:buNone/>
            </a:pPr>
            <a:endParaRPr lang="en-US" altLang="en-US" sz="2400" dirty="0">
              <a:latin typeface="Rockwell"/>
              <a:cs typeface="Rockwell"/>
            </a:endParaRPr>
          </a:p>
          <a:p>
            <a:pPr algn="ctr">
              <a:spcBef>
                <a:spcPct val="0"/>
              </a:spcBef>
              <a:buNone/>
            </a:pPr>
            <a:r>
              <a:rPr lang="en-US" altLang="en-US" sz="2400" dirty="0">
                <a:latin typeface="Rockwell"/>
                <a:cs typeface="Rockwell"/>
              </a:rPr>
              <a:t>Brett Merfish:  </a:t>
            </a:r>
            <a:r>
              <a:rPr lang="en-US" altLang="en-US" sz="2400" dirty="0">
                <a:latin typeface="Rockwell"/>
                <a:cs typeface="Rockwell"/>
                <a:hlinkClick r:id="rId2"/>
              </a:rPr>
              <a:t>bmerfish@texasappleseed.net</a:t>
            </a:r>
            <a:endParaRPr lang="en-US" altLang="en-US" sz="2400" dirty="0">
              <a:latin typeface="Rockwell"/>
              <a:cs typeface="Rockwell"/>
            </a:endParaRPr>
          </a:p>
          <a:p>
            <a:pPr marL="0" indent="0" algn="ctr">
              <a:buNone/>
            </a:pPr>
            <a:r>
              <a:rPr lang="en-US" altLang="en-US" dirty="0">
                <a:cs typeface="Rockwell"/>
                <a:hlinkClick r:id="rId3"/>
              </a:rPr>
              <a:t>www.texasappleseed.net</a:t>
            </a:r>
            <a:endParaRPr lang="en-US" altLang="en-US" dirty="0">
              <a:cs typeface="Rockwell"/>
            </a:endParaRPr>
          </a:p>
          <a:p>
            <a:endParaRPr lang="en-US" dirty="0"/>
          </a:p>
        </p:txBody>
      </p:sp>
    </p:spTree>
    <p:extLst>
      <p:ext uri="{BB962C8B-B14F-4D97-AF65-F5344CB8AC3E}">
        <p14:creationId xmlns:p14="http://schemas.microsoft.com/office/powerpoint/2010/main" val="2904862236"/>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298</TotalTime>
  <Words>764</Words>
  <Application>Microsoft Macintosh PowerPoint</Application>
  <PresentationFormat>On-screen Show (4:3)</PresentationFormat>
  <Paragraphs>91</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Advantage</vt:lpstr>
      <vt:lpstr>Predatory Lending:   Post-Session Update</vt:lpstr>
      <vt:lpstr>Legislative Session 2017</vt:lpstr>
      <vt:lpstr>Record Vote on Payday Lending Reform</vt:lpstr>
      <vt:lpstr>Take-aways</vt:lpstr>
      <vt:lpstr>Looking Ahead</vt:lpstr>
      <vt:lpstr>What Will the Rule Cover?</vt:lpstr>
      <vt:lpstr>What Does this Mean for Texas? </vt:lpstr>
      <vt:lpstr>The Bottom Line:  Rule is an important win, but our work is not over. </vt:lpstr>
      <vt:lpstr>PowerPoint Presentation</vt:lpstr>
    </vt:vector>
  </TitlesOfParts>
  <Company>Texas Appleseed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Scams, Car Titles, and CFPB Rules</dc:title>
  <dc:creator>Brett Merfish</dc:creator>
  <cp:lastModifiedBy>Brett Merfish</cp:lastModifiedBy>
  <cp:revision>23</cp:revision>
  <dcterms:created xsi:type="dcterms:W3CDTF">2017-10-09T20:00:41Z</dcterms:created>
  <dcterms:modified xsi:type="dcterms:W3CDTF">2017-10-26T19:27:17Z</dcterms:modified>
</cp:coreProperties>
</file>