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7" r:id="rId4"/>
  </p:sldMasterIdLst>
  <p:notesMasterIdLst>
    <p:notesMasterId r:id="rId24"/>
  </p:notesMasterIdLst>
  <p:handoutMasterIdLst>
    <p:handoutMasterId r:id="rId25"/>
  </p:handoutMasterIdLst>
  <p:sldIdLst>
    <p:sldId id="351" r:id="rId5"/>
    <p:sldId id="354" r:id="rId6"/>
    <p:sldId id="355" r:id="rId7"/>
    <p:sldId id="375" r:id="rId8"/>
    <p:sldId id="371" r:id="rId9"/>
    <p:sldId id="361" r:id="rId10"/>
    <p:sldId id="377" r:id="rId11"/>
    <p:sldId id="378" r:id="rId12"/>
    <p:sldId id="372" r:id="rId13"/>
    <p:sldId id="382" r:id="rId14"/>
    <p:sldId id="380" r:id="rId15"/>
    <p:sldId id="369" r:id="rId16"/>
    <p:sldId id="373" r:id="rId17"/>
    <p:sldId id="367" r:id="rId18"/>
    <p:sldId id="388" r:id="rId19"/>
    <p:sldId id="385" r:id="rId20"/>
    <p:sldId id="386" r:id="rId21"/>
    <p:sldId id="387" r:id="rId22"/>
    <p:sldId id="30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1312EC-BC16-4ABA-B2C1-4DDFE5AC7CB4}">
          <p14:sldIdLst/>
        </p14:section>
        <p14:section name="Untitled Section" id="{EAFF42C7-36F2-448B-A6CF-4DF57F94C412}">
          <p14:sldIdLst>
            <p14:sldId id="351"/>
            <p14:sldId id="354"/>
            <p14:sldId id="355"/>
            <p14:sldId id="375"/>
            <p14:sldId id="371"/>
            <p14:sldId id="361"/>
            <p14:sldId id="377"/>
            <p14:sldId id="378"/>
            <p14:sldId id="372"/>
            <p14:sldId id="382"/>
            <p14:sldId id="380"/>
            <p14:sldId id="369"/>
            <p14:sldId id="373"/>
            <p14:sldId id="367"/>
            <p14:sldId id="388"/>
            <p14:sldId id="385"/>
            <p14:sldId id="386"/>
            <p14:sldId id="387"/>
            <p14:sldId id="3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75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85742" autoAdjust="0"/>
  </p:normalViewPr>
  <p:slideViewPr>
    <p:cSldViewPr snapToGrid="0">
      <p:cViewPr varScale="1">
        <p:scale>
          <a:sx n="19" d="100"/>
          <a:sy n="19" d="100"/>
        </p:scale>
        <p:origin x="878" y="3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8" d="100"/>
          <a:sy n="58" d="100"/>
        </p:scale>
        <p:origin x="331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48E1AF-6343-46AA-8AEF-4C12F4118850}" type="datetimeFigureOut">
              <a:rPr lang="en-US" smtClean="0"/>
              <a:t>11/9/2022</a:t>
            </a:fld>
            <a:endParaRPr lang="en-US" dirty="0"/>
          </a:p>
        </p:txBody>
      </p:sp>
      <p:sp>
        <p:nvSpPr>
          <p:cNvPr id="4" name="Footer Placeholder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58E0-3D38-47B7-97D4-4FE08D90D359}" type="slidenum">
              <a:rPr lang="en-US" smtClean="0"/>
              <a:t>‹#›</a:t>
            </a:fld>
            <a:endParaRPr lang="en-US"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D2517-63AA-420A-887D-BE60360A8F4D}" type="datetimeFigureOut">
              <a:rPr lang="en-US" noProof="0" smtClean="0"/>
              <a:t>11/9/2022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ECAD9-32EE-4091-BDA5-6BD15ACC5E58}" type="slidenum">
              <a:rPr lang="en-US" noProof="0" smtClean="0"/>
              <a:t>‹#›</a:t>
            </a:fld>
            <a:endParaRPr lang="en-US"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verytexan.soapboxx.us/land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a:t>
            </a:fld>
            <a:endParaRPr lang="en-US" noProof="0" dirty="0"/>
          </a:p>
        </p:txBody>
      </p:sp>
    </p:spTree>
    <p:extLst>
      <p:ext uri="{BB962C8B-B14F-4D97-AF65-F5344CB8AC3E}">
        <p14:creationId xmlns:p14="http://schemas.microsoft.com/office/powerpoint/2010/main" val="3660049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lnSpc>
                <a:spcPct val="115000"/>
              </a:lnSpc>
              <a:spcBef>
                <a:spcPts val="0"/>
              </a:spcBef>
              <a:spcAft>
                <a:spcPts val="0"/>
              </a:spcAft>
              <a:buClr>
                <a:schemeClr val="dk1"/>
              </a:buClr>
              <a:buSzPts val="1100"/>
              <a:buFont typeface="Arial"/>
              <a:buNone/>
              <a:defRPr/>
            </a:pPr>
            <a:r>
              <a:rPr lang="en-US" dirty="0">
                <a:solidFill>
                  <a:schemeClr val="dk1"/>
                </a:solidFill>
                <a:ea typeface="+mn-ea"/>
                <a:cs typeface="+mn-cs"/>
                <a:sym typeface="Calibri"/>
              </a:rPr>
              <a:t>P</a:t>
            </a:r>
            <a:r>
              <a:rPr lang="en-US" dirty="0">
                <a:solidFill>
                  <a:schemeClr val="dk1"/>
                </a:solidFill>
                <a:ea typeface="Calibri"/>
                <a:cs typeface="Calibri"/>
                <a:sym typeface="Calibri"/>
              </a:rPr>
              <a:t>artnership Strategy- adopted RCN in strategic plan</a:t>
            </a:r>
          </a:p>
          <a:p>
            <a:pPr>
              <a:defRPr/>
            </a:pPr>
            <a:endParaRPr lang="en-US" dirty="0"/>
          </a:p>
        </p:txBody>
      </p:sp>
      <p:sp>
        <p:nvSpPr>
          <p:cNvPr id="4608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EC72DF0-8891-4409-B849-73E8AB55284E}" type="slidenum">
              <a:rPr lang="en-US" altLang="en-US"/>
              <a:pPr/>
              <a:t>10</a:t>
            </a:fld>
            <a:endParaRPr lang="en-US" altLang="en-US"/>
          </a:p>
        </p:txBody>
      </p:sp>
    </p:spTree>
    <p:extLst>
      <p:ext uri="{BB962C8B-B14F-4D97-AF65-F5344CB8AC3E}">
        <p14:creationId xmlns:p14="http://schemas.microsoft.com/office/powerpoint/2010/main" val="351201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11</a:t>
            </a:fld>
            <a:endParaRPr lang="en-US" noProof="0" dirty="0"/>
          </a:p>
        </p:txBody>
      </p:sp>
    </p:spTree>
    <p:extLst>
      <p:ext uri="{BB962C8B-B14F-4D97-AF65-F5344CB8AC3E}">
        <p14:creationId xmlns:p14="http://schemas.microsoft.com/office/powerpoint/2010/main" val="1098161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Google Shape;67;gde9b2e9806_2_30: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0962" name="Google Shape;68;gde9b2e9806_2_30: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lgn="just">
              <a:spcBef>
                <a:spcPct val="0"/>
              </a:spcBef>
              <a:buClr>
                <a:srgbClr val="000000"/>
              </a:buClr>
              <a:buSzPts val="1100"/>
            </a:pPr>
            <a:r>
              <a:rPr lang="en-US" altLang="en-US" i="0" u="none" baseline="0" dirty="0">
                <a:solidFill>
                  <a:schemeClr val="tx1">
                    <a:lumMod val="75000"/>
                  </a:schemeClr>
                </a:solidFill>
                <a:ea typeface="ＭＳ Ｐゴシック" panose="020B0600070205080204" pitchFamily="34" charset="-128"/>
                <a:hlinkClick r:id="rId3">
                  <a:extLst>
                    <a:ext uri="{A12FA001-AC4F-418D-AE19-62706E023703}">
                      <ahyp:hlinkClr xmlns:ahyp="http://schemas.microsoft.com/office/drawing/2018/hyperlinkcolor" xmlns="" val="tx"/>
                    </a:ext>
                  </a:extLst>
                </a:hlinkClick>
              </a:rPr>
              <a:t>Bringing people back is crucial to our success on pre-emption. </a:t>
            </a:r>
          </a:p>
          <a:p>
            <a:pPr algn="just">
              <a:spcBef>
                <a:spcPct val="0"/>
              </a:spcBef>
              <a:buClr>
                <a:srgbClr val="000000"/>
              </a:buClr>
              <a:buSzPts val="1100"/>
            </a:pPr>
            <a:endParaRPr lang="en-US" altLang="en-US" i="0" u="none" baseline="0" dirty="0">
              <a:solidFill>
                <a:schemeClr val="tx1">
                  <a:lumMod val="75000"/>
                </a:schemeClr>
              </a:solidFill>
              <a:ea typeface="ＭＳ Ｐゴシック" panose="020B0600070205080204" pitchFamily="34" charset="-128"/>
              <a:hlinkClick r:id="rId3">
                <a:extLst>
                  <a:ext uri="{A12FA001-AC4F-418D-AE19-62706E023703}">
                    <ahyp:hlinkClr xmlns:ahyp="http://schemas.microsoft.com/office/drawing/2018/hyperlinkcolor" xmlns="" val="tx"/>
                  </a:ext>
                </a:extLst>
              </a:hlinkClick>
            </a:endParaRPr>
          </a:p>
          <a:p>
            <a:pPr algn="just">
              <a:spcBef>
                <a:spcPct val="0"/>
              </a:spcBef>
              <a:buClr>
                <a:srgbClr val="000000"/>
              </a:buClr>
              <a:buSzPts val="1100"/>
            </a:pPr>
            <a:r>
              <a:rPr lang="en-US" altLang="en-US" i="0" u="none" baseline="0" dirty="0">
                <a:solidFill>
                  <a:schemeClr val="tx1">
                    <a:lumMod val="75000"/>
                  </a:schemeClr>
                </a:solidFill>
                <a:ea typeface="ＭＳ Ｐゴシック" panose="020B0600070205080204" pitchFamily="34" charset="-128"/>
                <a:hlinkClick r:id="rId3">
                  <a:extLst>
                    <a:ext uri="{A12FA001-AC4F-418D-AE19-62706E023703}">
                      <ahyp:hlinkClr xmlns:ahyp="http://schemas.microsoft.com/office/drawing/2018/hyperlinkcolor" xmlns="" val="tx"/>
                    </a:ext>
                  </a:extLst>
                </a:hlinkClick>
              </a:rPr>
              <a:t>Story telling is critical for kinship issues </a:t>
            </a:r>
            <a:r>
              <a:rPr lang="en-US" altLang="en-US" i="0" u="none" baseline="0" dirty="0">
                <a:solidFill>
                  <a:schemeClr val="tx1">
                    <a:lumMod val="75000"/>
                  </a:schemeClr>
                </a:solidFill>
                <a:ea typeface="ＭＳ Ｐゴシック" panose="020B0600070205080204" pitchFamily="34" charset="-128"/>
                <a:sym typeface="Wingdings" panose="05000000000000000000" pitchFamily="2" charset="2"/>
                <a:hlinkClick r:id="rId3">
                  <a:extLst>
                    <a:ext uri="{A12FA001-AC4F-418D-AE19-62706E023703}">
                      <ahyp:hlinkClr xmlns:ahyp="http://schemas.microsoft.com/office/drawing/2018/hyperlinkcolor" xmlns="" val="tx"/>
                    </a:ext>
                  </a:extLst>
                </a:hlinkClick>
              </a:rPr>
              <a:t></a:t>
            </a:r>
            <a:r>
              <a:rPr lang="en-US" altLang="en-US" i="1" u="sng" dirty="0" err="1">
                <a:solidFill>
                  <a:srgbClr val="0563C1"/>
                </a:solidFill>
                <a:ea typeface="ＭＳ Ｐゴシック" panose="020B0600070205080204" pitchFamily="34" charset="-128"/>
                <a:hlinkClick r:id="rId3">
                  <a:extLst>
                    <a:ext uri="{A12FA001-AC4F-418D-AE19-62706E023703}">
                      <ahyp:hlinkClr xmlns:ahyp="http://schemas.microsoft.com/office/drawing/2018/hyperlinkcolor" xmlns="" val="tx"/>
                    </a:ext>
                  </a:extLst>
                </a:hlinkClick>
              </a:rPr>
              <a:t>Soapboxx</a:t>
            </a:r>
            <a:r>
              <a:rPr lang="en-US" altLang="en-US" i="1" dirty="0">
                <a:solidFill>
                  <a:srgbClr val="000000"/>
                </a:solidFill>
                <a:ea typeface="ＭＳ Ｐゴシック" panose="020B0600070205080204" pitchFamily="34" charset="-128"/>
              </a:rPr>
              <a:t> is an online platform that allows users to record video testimony for causes they care about. This is a quick and easy way for Texans to share their stories and have their voices amplified across social media platforms.</a:t>
            </a:r>
          </a:p>
          <a:p>
            <a:pPr algn="just">
              <a:spcBef>
                <a:spcPct val="0"/>
              </a:spcBef>
              <a:buClr>
                <a:srgbClr val="000000"/>
              </a:buClr>
              <a:buSzPts val="1100"/>
            </a:pPr>
            <a:endParaRPr lang="en-US" altLang="en-US" i="1" dirty="0">
              <a:solidFill>
                <a:srgbClr val="000000"/>
              </a:solidFill>
              <a:ea typeface="ＭＳ Ｐゴシック" panose="020B0600070205080204" pitchFamily="34" charset="-128"/>
            </a:endParaRPr>
          </a:p>
          <a:p>
            <a:pPr algn="just">
              <a:spcBef>
                <a:spcPct val="0"/>
              </a:spcBef>
              <a:buClr>
                <a:srgbClr val="000000"/>
              </a:buClr>
              <a:buSzPts val="1100"/>
            </a:pPr>
            <a:r>
              <a:rPr lang="en-US" altLang="en-US" i="1" dirty="0">
                <a:solidFill>
                  <a:srgbClr val="000000"/>
                </a:solidFill>
                <a:ea typeface="ＭＳ Ｐゴシック" panose="020B0600070205080204" pitchFamily="34" charset="-128"/>
              </a:rPr>
              <a:t>----</a:t>
            </a:r>
          </a:p>
          <a:p>
            <a:pPr algn="just">
              <a:spcBef>
                <a:spcPct val="0"/>
              </a:spcBef>
              <a:buClr>
                <a:srgbClr val="000000"/>
              </a:buClr>
              <a:buSzPts val="1100"/>
            </a:pPr>
            <a:endParaRPr lang="en-US" altLang="en-US" i="1" dirty="0">
              <a:solidFill>
                <a:srgbClr val="000000"/>
              </a:solidFill>
              <a:ea typeface="ＭＳ Ｐゴシック" panose="020B0600070205080204" pitchFamily="34" charset="-128"/>
            </a:endParaRPr>
          </a:p>
          <a:p>
            <a:pPr algn="just">
              <a:spcBef>
                <a:spcPct val="0"/>
              </a:spcBef>
              <a:buClr>
                <a:srgbClr val="000000"/>
              </a:buClr>
              <a:buSzPts val="1100"/>
            </a:pPr>
            <a:r>
              <a:rPr lang="en-US" altLang="en-US" i="1" dirty="0">
                <a:solidFill>
                  <a:srgbClr val="000000"/>
                </a:solidFill>
                <a:ea typeface="ＭＳ Ｐゴシック" panose="020B0600070205080204" pitchFamily="34" charset="-128"/>
              </a:rPr>
              <a:t>Although we did not get a legislative hearing, Every Texan along with our RITA coalition partners hosted a hybrid advocacy day to raise awareness on expanding access to drivers license permits. On May 25th, we hosted an advocacy day Drive Texas Adelante. Throughout the course of the day, we held an in-person rally in the main rotunda, a press conference where legislators spoke, and a people’s hearing where Texans from across the state shared their testimony on why conditional driver’s permits are important to them, their families, and their communities. In addition to the in-person events, Every Texan received nearly 60 recorded testimonies via </a:t>
            </a:r>
            <a:r>
              <a:rPr lang="en-US" altLang="en-US" i="1" dirty="0" err="1">
                <a:solidFill>
                  <a:srgbClr val="000000"/>
                </a:solidFill>
                <a:ea typeface="ＭＳ Ｐゴシック" panose="020B0600070205080204" pitchFamily="34" charset="-128"/>
              </a:rPr>
              <a:t>Soapboxx</a:t>
            </a:r>
            <a:r>
              <a:rPr lang="en-US" altLang="en-US" i="1" dirty="0">
                <a:solidFill>
                  <a:srgbClr val="000000"/>
                </a:solidFill>
                <a:ea typeface="ＭＳ Ｐゴシック" panose="020B0600070205080204" pitchFamily="34" charset="-128"/>
              </a:rPr>
              <a:t> in support of conditional driver’s permits. These testimonies along with the live events were broadcasted on Facebook Live and reached hundreds of Texans. We’re hopeful that the momentum created this legislative session will set us up for the 88th session. - Katie</a:t>
            </a:r>
          </a:p>
          <a:p>
            <a:pPr algn="just">
              <a:spcBef>
                <a:spcPct val="0"/>
              </a:spcBef>
              <a:buClr>
                <a:srgbClr val="000000"/>
              </a:buClr>
              <a:buSzPts val="1100"/>
            </a:pPr>
            <a:endParaRPr lang="en-US" altLang="en-US" i="1" dirty="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547273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13</a:t>
            </a:fld>
            <a:endParaRPr lang="en-US" noProof="0" dirty="0"/>
          </a:p>
        </p:txBody>
      </p:sp>
    </p:spTree>
    <p:extLst>
      <p:ext uri="{BB962C8B-B14F-4D97-AF65-F5344CB8AC3E}">
        <p14:creationId xmlns:p14="http://schemas.microsoft.com/office/powerpoint/2010/main" val="2941195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Google Shape;94;gde8df2f22c_0_0: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5" name="Google Shape;95;gde8df2f22c_0_0:notes"/>
          <p:cNvSpPr txBox="1">
            <a:spLocks noGrp="1"/>
          </p:cNvSpPr>
          <p:nvPr>
            <p:ph type="body" idx="1"/>
          </p:nvPr>
        </p:nvSpPr>
        <p:spPr/>
        <p:txBody>
          <a:bodyPr spcFirstLastPara="1" lIns="91425" tIns="91425" rIns="91425" bIns="91425">
            <a:noAutofit/>
          </a:bodyPr>
          <a:lstStyle/>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Inside game: Influence length and terms of Ch 313 renewal</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Outside game: End Ch 313 school property tax abatement program</a:t>
            </a:r>
            <a:endParaRPr dirty="0">
              <a:solidFill>
                <a:schemeClr val="dk1"/>
              </a:solidFill>
            </a:endParaRPr>
          </a:p>
          <a:p>
            <a:pPr>
              <a:spcBef>
                <a:spcPts val="0"/>
              </a:spcBef>
              <a:spcAft>
                <a:spcPts val="0"/>
              </a:spcAft>
              <a:defRPr/>
            </a:pPr>
            <a:endParaRPr dirty="0">
              <a:solidFill>
                <a:schemeClr val="dk1"/>
              </a:solidFill>
            </a:endParaRPr>
          </a:p>
          <a:p>
            <a:pPr>
              <a:spcBef>
                <a:spcPts val="0"/>
              </a:spcBef>
              <a:spcAft>
                <a:spcPts val="0"/>
              </a:spcAft>
              <a:defRPr/>
            </a:pPr>
            <a:r>
              <a:rPr lang="en" dirty="0">
                <a:solidFill>
                  <a:schemeClr val="dk1"/>
                </a:solidFill>
              </a:rPr>
              <a:t>Targets</a:t>
            </a:r>
            <a:endParaRPr dirty="0">
              <a:solidFill>
                <a:schemeClr val="dk1"/>
              </a:solidFill>
            </a:endParaRPr>
          </a:p>
          <a:p>
            <a:pPr marL="457200" indent="-298450">
              <a:spcBef>
                <a:spcPts val="0"/>
              </a:spcBef>
              <a:spcAft>
                <a:spcPts val="0"/>
              </a:spcAft>
              <a:buClr>
                <a:schemeClr val="dk1"/>
              </a:buClr>
              <a:buSzPts val="1100"/>
              <a:buFontTx/>
              <a:buChar char="●"/>
              <a:defRPr/>
            </a:pPr>
            <a:r>
              <a:rPr lang="en" dirty="0">
                <a:solidFill>
                  <a:schemeClr val="dk1"/>
                </a:solidFill>
              </a:rPr>
              <a:t>More progressive Dems, worked our way toward the center from the left (TPPF </a:t>
            </a:r>
            <a:r>
              <a:rPr lang="en" dirty="0" err="1">
                <a:solidFill>
                  <a:schemeClr val="dk1"/>
                </a:solidFill>
              </a:rPr>
              <a:t>etc</a:t>
            </a:r>
            <a:r>
              <a:rPr lang="en" dirty="0">
                <a:solidFill>
                  <a:schemeClr val="dk1"/>
                </a:solidFill>
              </a:rPr>
              <a:t> did the same from the right)</a:t>
            </a:r>
            <a:endParaRPr dirty="0">
              <a:solidFill>
                <a:schemeClr val="dk1"/>
              </a:solidFill>
            </a:endParaRPr>
          </a:p>
          <a:p>
            <a:pPr>
              <a:spcBef>
                <a:spcPts val="0"/>
              </a:spcBef>
              <a:spcAft>
                <a:spcPts val="0"/>
              </a:spcAft>
              <a:defRPr/>
            </a:pPr>
            <a:endParaRPr dirty="0">
              <a:solidFill>
                <a:schemeClr val="dk1"/>
              </a:solidFill>
            </a:endParaRPr>
          </a:p>
          <a:p>
            <a:pPr>
              <a:spcBef>
                <a:spcPts val="0"/>
              </a:spcBef>
              <a:spcAft>
                <a:spcPts val="0"/>
              </a:spcAft>
              <a:defRPr/>
            </a:pPr>
            <a:r>
              <a:rPr lang="en" dirty="0">
                <a:solidFill>
                  <a:schemeClr val="dk1"/>
                </a:solidFill>
              </a:rPr>
              <a:t>Main outside-game strategies</a:t>
            </a:r>
            <a:endParaRPr dirty="0">
              <a:solidFill>
                <a:schemeClr val="dk1"/>
              </a:solidFill>
            </a:endParaRPr>
          </a:p>
          <a:p>
            <a:pPr marL="457200" indent="-298450">
              <a:spcBef>
                <a:spcPts val="0"/>
              </a:spcBef>
              <a:spcAft>
                <a:spcPts val="0"/>
              </a:spcAft>
              <a:buClr>
                <a:schemeClr val="dk1"/>
              </a:buClr>
              <a:buSzPts val="1100"/>
              <a:buFontTx/>
              <a:buChar char="●"/>
              <a:defRPr/>
            </a:pPr>
            <a:r>
              <a:rPr lang="en" dirty="0">
                <a:solidFill>
                  <a:schemeClr val="dk1"/>
                </a:solidFill>
              </a:rPr>
              <a:t>In-house click-to-call and click-to-email actions</a:t>
            </a:r>
            <a:endParaRPr dirty="0">
              <a:solidFill>
                <a:schemeClr val="dk1"/>
              </a:solidFill>
            </a:endParaRPr>
          </a:p>
          <a:p>
            <a:pPr marL="457200" indent="-298450">
              <a:spcBef>
                <a:spcPts val="0"/>
              </a:spcBef>
              <a:spcAft>
                <a:spcPts val="0"/>
              </a:spcAft>
              <a:buClr>
                <a:schemeClr val="dk1"/>
              </a:buClr>
              <a:buSzPts val="1100"/>
              <a:buFontTx/>
              <a:buChar char="●"/>
              <a:defRPr/>
            </a:pPr>
            <a:r>
              <a:rPr lang="en" dirty="0">
                <a:solidFill>
                  <a:schemeClr val="dk1"/>
                </a:solidFill>
              </a:rPr>
              <a:t>In-house text and email alerts</a:t>
            </a:r>
            <a:endParaRPr dirty="0">
              <a:solidFill>
                <a:schemeClr val="dk1"/>
              </a:solidFill>
            </a:endParaRPr>
          </a:p>
          <a:p>
            <a:pPr marL="457200" indent="-298450">
              <a:spcBef>
                <a:spcPts val="0"/>
              </a:spcBef>
              <a:spcAft>
                <a:spcPts val="0"/>
              </a:spcAft>
              <a:buClr>
                <a:schemeClr val="dk1"/>
              </a:buClr>
              <a:buSzPts val="1100"/>
              <a:buFontTx/>
              <a:buChar char="●"/>
              <a:defRPr/>
            </a:pPr>
            <a:r>
              <a:rPr lang="en" dirty="0">
                <a:solidFill>
                  <a:schemeClr val="dk1"/>
                </a:solidFill>
              </a:rPr>
              <a:t>Digital (social media) and mobile (device targeting) ads</a:t>
            </a:r>
            <a:endParaRPr dirty="0">
              <a:solidFill>
                <a:schemeClr val="dk1"/>
              </a:solidFill>
            </a:endParaRPr>
          </a:p>
          <a:p>
            <a:pPr marL="457200" indent="-298450">
              <a:spcBef>
                <a:spcPts val="0"/>
              </a:spcBef>
              <a:spcAft>
                <a:spcPts val="0"/>
              </a:spcAft>
              <a:buClr>
                <a:schemeClr val="dk1"/>
              </a:buClr>
              <a:buSzPts val="1100"/>
              <a:buFontTx/>
              <a:buChar char="●"/>
              <a:defRPr/>
            </a:pPr>
            <a:r>
              <a:rPr lang="en" dirty="0">
                <a:solidFill>
                  <a:schemeClr val="dk1"/>
                </a:solidFill>
              </a:rPr>
              <a:t>Patch-through phone programs</a:t>
            </a:r>
            <a:endParaRPr dirty="0">
              <a:solidFill>
                <a:schemeClr val="dk1"/>
              </a:solidFill>
            </a:endParaRPr>
          </a:p>
          <a:p>
            <a:pPr marL="457200" indent="-298450">
              <a:spcBef>
                <a:spcPts val="0"/>
              </a:spcBef>
              <a:spcAft>
                <a:spcPts val="0"/>
              </a:spcAft>
              <a:buClr>
                <a:schemeClr val="dk1"/>
              </a:buClr>
              <a:buSzPts val="1100"/>
              <a:buFontTx/>
              <a:buChar char="●"/>
              <a:defRPr/>
            </a:pPr>
            <a:r>
              <a:rPr lang="en" dirty="0">
                <a:solidFill>
                  <a:schemeClr val="dk1"/>
                </a:solidFill>
              </a:rPr>
              <a:t>Media advocacy </a:t>
            </a:r>
            <a:endParaRPr dirty="0">
              <a:solidFill>
                <a:schemeClr val="dk1"/>
              </a:solidFill>
            </a:endParaRPr>
          </a:p>
          <a:p>
            <a:pPr>
              <a:lnSpc>
                <a:spcPct val="115000"/>
              </a:lnSpc>
              <a:spcBef>
                <a:spcPts val="0"/>
              </a:spcBef>
              <a:spcAft>
                <a:spcPts val="0"/>
              </a:spcAft>
              <a:defRPr/>
            </a:pPr>
            <a:r>
              <a:rPr lang="en" dirty="0">
                <a:solidFill>
                  <a:schemeClr val="dk1"/>
                </a:solidFill>
                <a:ea typeface="Calibri"/>
                <a:cs typeface="Calibri"/>
                <a:sym typeface="Calibri"/>
              </a:rPr>
              <a:t>Framing</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As Texans, we know that when it comes to contributing, everyone means everyone, no exceptions. </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Texans support education funding. Previous messaging research (Prop 4) reinforced that progressive Texans support wealthy households and corporations paying more in state and local taxes. </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Texans are tired of our government putting corporate profits over the well-being of people.</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Race-forward and class-inclusive messaging framework with help from </a:t>
            </a:r>
            <a:r>
              <a:rPr lang="en" i="1" dirty="0">
                <a:solidFill>
                  <a:schemeClr val="dk1"/>
                </a:solidFill>
                <a:ea typeface="Calibri"/>
                <a:cs typeface="Calibri"/>
                <a:sym typeface="Calibri"/>
              </a:rPr>
              <a:t>We Make the Future</a:t>
            </a:r>
            <a:r>
              <a:rPr lang="en" dirty="0">
                <a:solidFill>
                  <a:schemeClr val="dk1"/>
                </a:solidFill>
                <a:ea typeface="Calibri"/>
                <a:cs typeface="Calibri"/>
                <a:sym typeface="Calibri"/>
              </a:rPr>
              <a:t> that leans into our new social justice branding allowed us to focus on the fact that corporations should pay taxes as the central theme of messaging (vs trying to explain what CH 313 is or debate merits as an econ dev program)</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Pointing out that corporations are shirking contributions that the rest of us make helped erode Dem support for Ch 313.</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Previous messaging research reinforced that progressive Texans support wealthy households and corporations paying more in state and local taxes.</a:t>
            </a:r>
            <a:endParaRPr dirty="0">
              <a:solidFill>
                <a:schemeClr val="dk1"/>
              </a:solidFill>
              <a:ea typeface="Calibri"/>
              <a:cs typeface="Calibri"/>
              <a:sym typeface="Calibri"/>
            </a:endParaRPr>
          </a:p>
          <a:p>
            <a:pPr marL="457200">
              <a:lnSpc>
                <a:spcPct val="115000"/>
              </a:lnSpc>
              <a:spcBef>
                <a:spcPts val="0"/>
              </a:spcBef>
              <a:spcAft>
                <a:spcPts val="0"/>
              </a:spcAft>
              <a:defRPr/>
            </a:pPr>
            <a:endParaRPr dirty="0">
              <a:solidFill>
                <a:schemeClr val="dk1"/>
              </a:solidFill>
              <a:ea typeface="Calibri"/>
              <a:cs typeface="Calibri"/>
              <a:sym typeface="Calibri"/>
            </a:endParaRPr>
          </a:p>
          <a:p>
            <a:pPr>
              <a:lnSpc>
                <a:spcPct val="115000"/>
              </a:lnSpc>
              <a:spcBef>
                <a:spcPts val="0"/>
              </a:spcBef>
              <a:spcAft>
                <a:spcPts val="0"/>
              </a:spcAft>
              <a:buClr>
                <a:schemeClr val="dk1"/>
              </a:buClr>
              <a:buSzPts val="1100"/>
              <a:buFont typeface="Arial"/>
              <a:buNone/>
              <a:defRPr/>
            </a:pPr>
            <a:r>
              <a:rPr lang="en" dirty="0">
                <a:solidFill>
                  <a:schemeClr val="dk1"/>
                </a:solidFill>
                <a:ea typeface="Calibri"/>
                <a:cs typeface="Calibri"/>
                <a:sym typeface="Calibri"/>
              </a:rPr>
              <a:t>Partnership Strategy</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“Network approach” leveraging partners across issue areas, former Texas Forward members, labor, and new progressive allies</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Interfaith groups</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TPPF/conservative lobbyists (inside game)</a:t>
            </a:r>
            <a:endParaRPr dirty="0">
              <a:solidFill>
                <a:schemeClr val="dk1"/>
              </a:solidFill>
              <a:ea typeface="Calibri"/>
              <a:cs typeface="Calibri"/>
              <a:sym typeface="Calibri"/>
            </a:endParaRPr>
          </a:p>
          <a:p>
            <a:pPr>
              <a:lnSpc>
                <a:spcPct val="115000"/>
              </a:lnSpc>
              <a:spcBef>
                <a:spcPts val="0"/>
              </a:spcBef>
              <a:spcAft>
                <a:spcPts val="0"/>
              </a:spcAft>
              <a:buClr>
                <a:schemeClr val="dk1"/>
              </a:buClr>
              <a:buSzPts val="1100"/>
              <a:buFont typeface="Arial"/>
              <a:buNone/>
              <a:defRPr/>
            </a:pPr>
            <a:endParaRPr dirty="0">
              <a:solidFill>
                <a:schemeClr val="dk1"/>
              </a:solidFill>
              <a:ea typeface="Calibri"/>
              <a:cs typeface="Calibri"/>
              <a:sym typeface="Calibri"/>
            </a:endParaRPr>
          </a:p>
        </p:txBody>
      </p:sp>
    </p:spTree>
    <p:extLst>
      <p:ext uri="{BB962C8B-B14F-4D97-AF65-F5344CB8AC3E}">
        <p14:creationId xmlns:p14="http://schemas.microsoft.com/office/powerpoint/2010/main" val="2123564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Google Shape;94;gde8df2f22c_0_0: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5" name="Google Shape;95;gde8df2f22c_0_0:notes"/>
          <p:cNvSpPr txBox="1">
            <a:spLocks noGrp="1"/>
          </p:cNvSpPr>
          <p:nvPr>
            <p:ph type="body" idx="1"/>
          </p:nvPr>
        </p:nvSpPr>
        <p:spPr/>
        <p:txBody>
          <a:bodyPr spcFirstLastPara="1" lIns="91425" tIns="91425" rIns="91425" bIns="91425">
            <a:noAutofit/>
          </a:bodyPr>
          <a:lstStyle/>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Inside game: Influence length and terms of Ch 313 renewal</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Outside game: End Ch 313 school property tax abatement program</a:t>
            </a:r>
            <a:endParaRPr dirty="0">
              <a:solidFill>
                <a:schemeClr val="dk1"/>
              </a:solidFill>
            </a:endParaRPr>
          </a:p>
          <a:p>
            <a:pPr>
              <a:spcBef>
                <a:spcPts val="0"/>
              </a:spcBef>
              <a:spcAft>
                <a:spcPts val="0"/>
              </a:spcAft>
              <a:defRPr/>
            </a:pPr>
            <a:endParaRPr dirty="0">
              <a:solidFill>
                <a:schemeClr val="dk1"/>
              </a:solidFill>
            </a:endParaRPr>
          </a:p>
          <a:p>
            <a:pPr>
              <a:spcBef>
                <a:spcPts val="0"/>
              </a:spcBef>
              <a:spcAft>
                <a:spcPts val="0"/>
              </a:spcAft>
              <a:defRPr/>
            </a:pPr>
            <a:r>
              <a:rPr lang="en" dirty="0">
                <a:solidFill>
                  <a:schemeClr val="dk1"/>
                </a:solidFill>
              </a:rPr>
              <a:t>Targets</a:t>
            </a:r>
            <a:endParaRPr dirty="0">
              <a:solidFill>
                <a:schemeClr val="dk1"/>
              </a:solidFill>
            </a:endParaRPr>
          </a:p>
          <a:p>
            <a:pPr marL="457200" indent="-298450">
              <a:spcBef>
                <a:spcPts val="0"/>
              </a:spcBef>
              <a:spcAft>
                <a:spcPts val="0"/>
              </a:spcAft>
              <a:buClr>
                <a:schemeClr val="dk1"/>
              </a:buClr>
              <a:buSzPts val="1100"/>
              <a:buFontTx/>
              <a:buChar char="●"/>
              <a:defRPr/>
            </a:pPr>
            <a:r>
              <a:rPr lang="en" dirty="0">
                <a:solidFill>
                  <a:schemeClr val="dk1"/>
                </a:solidFill>
              </a:rPr>
              <a:t>More progressive Dems, worked our way toward the center from the left (TPPF </a:t>
            </a:r>
            <a:r>
              <a:rPr lang="en" dirty="0" err="1">
                <a:solidFill>
                  <a:schemeClr val="dk1"/>
                </a:solidFill>
              </a:rPr>
              <a:t>etc</a:t>
            </a:r>
            <a:r>
              <a:rPr lang="en" dirty="0">
                <a:solidFill>
                  <a:schemeClr val="dk1"/>
                </a:solidFill>
              </a:rPr>
              <a:t> did the same from the right)</a:t>
            </a:r>
            <a:endParaRPr dirty="0">
              <a:solidFill>
                <a:schemeClr val="dk1"/>
              </a:solidFill>
            </a:endParaRPr>
          </a:p>
          <a:p>
            <a:pPr>
              <a:spcBef>
                <a:spcPts val="0"/>
              </a:spcBef>
              <a:spcAft>
                <a:spcPts val="0"/>
              </a:spcAft>
              <a:defRPr/>
            </a:pPr>
            <a:endParaRPr dirty="0">
              <a:solidFill>
                <a:schemeClr val="dk1"/>
              </a:solidFill>
            </a:endParaRPr>
          </a:p>
          <a:p>
            <a:pPr>
              <a:spcBef>
                <a:spcPts val="0"/>
              </a:spcBef>
              <a:spcAft>
                <a:spcPts val="0"/>
              </a:spcAft>
              <a:defRPr/>
            </a:pPr>
            <a:r>
              <a:rPr lang="en" dirty="0">
                <a:solidFill>
                  <a:schemeClr val="dk1"/>
                </a:solidFill>
              </a:rPr>
              <a:t>Main outside-game strategies</a:t>
            </a:r>
            <a:endParaRPr dirty="0">
              <a:solidFill>
                <a:schemeClr val="dk1"/>
              </a:solidFill>
            </a:endParaRPr>
          </a:p>
          <a:p>
            <a:pPr marL="457200" indent="-298450">
              <a:spcBef>
                <a:spcPts val="0"/>
              </a:spcBef>
              <a:spcAft>
                <a:spcPts val="0"/>
              </a:spcAft>
              <a:buClr>
                <a:schemeClr val="dk1"/>
              </a:buClr>
              <a:buSzPts val="1100"/>
              <a:buFontTx/>
              <a:buChar char="●"/>
              <a:defRPr/>
            </a:pPr>
            <a:r>
              <a:rPr lang="en" dirty="0">
                <a:solidFill>
                  <a:schemeClr val="dk1"/>
                </a:solidFill>
              </a:rPr>
              <a:t>In-house click-to-call and click-to-email actions</a:t>
            </a:r>
            <a:endParaRPr dirty="0">
              <a:solidFill>
                <a:schemeClr val="dk1"/>
              </a:solidFill>
            </a:endParaRPr>
          </a:p>
          <a:p>
            <a:pPr marL="457200" indent="-298450">
              <a:spcBef>
                <a:spcPts val="0"/>
              </a:spcBef>
              <a:spcAft>
                <a:spcPts val="0"/>
              </a:spcAft>
              <a:buClr>
                <a:schemeClr val="dk1"/>
              </a:buClr>
              <a:buSzPts val="1100"/>
              <a:buFontTx/>
              <a:buChar char="●"/>
              <a:defRPr/>
            </a:pPr>
            <a:r>
              <a:rPr lang="en" dirty="0">
                <a:solidFill>
                  <a:schemeClr val="dk1"/>
                </a:solidFill>
              </a:rPr>
              <a:t>In-house text and email alerts</a:t>
            </a:r>
            <a:endParaRPr dirty="0">
              <a:solidFill>
                <a:schemeClr val="dk1"/>
              </a:solidFill>
            </a:endParaRPr>
          </a:p>
          <a:p>
            <a:pPr marL="457200" indent="-298450">
              <a:spcBef>
                <a:spcPts val="0"/>
              </a:spcBef>
              <a:spcAft>
                <a:spcPts val="0"/>
              </a:spcAft>
              <a:buClr>
                <a:schemeClr val="dk1"/>
              </a:buClr>
              <a:buSzPts val="1100"/>
              <a:buFontTx/>
              <a:buChar char="●"/>
              <a:defRPr/>
            </a:pPr>
            <a:r>
              <a:rPr lang="en" dirty="0">
                <a:solidFill>
                  <a:schemeClr val="dk1"/>
                </a:solidFill>
              </a:rPr>
              <a:t>Digital (social media) and mobile (device targeting) ads</a:t>
            </a:r>
            <a:endParaRPr dirty="0">
              <a:solidFill>
                <a:schemeClr val="dk1"/>
              </a:solidFill>
            </a:endParaRPr>
          </a:p>
          <a:p>
            <a:pPr marL="457200" indent="-298450">
              <a:spcBef>
                <a:spcPts val="0"/>
              </a:spcBef>
              <a:spcAft>
                <a:spcPts val="0"/>
              </a:spcAft>
              <a:buClr>
                <a:schemeClr val="dk1"/>
              </a:buClr>
              <a:buSzPts val="1100"/>
              <a:buFontTx/>
              <a:buChar char="●"/>
              <a:defRPr/>
            </a:pPr>
            <a:r>
              <a:rPr lang="en" dirty="0">
                <a:solidFill>
                  <a:schemeClr val="dk1"/>
                </a:solidFill>
              </a:rPr>
              <a:t>Patch-through phone programs</a:t>
            </a:r>
            <a:endParaRPr dirty="0">
              <a:solidFill>
                <a:schemeClr val="dk1"/>
              </a:solidFill>
            </a:endParaRPr>
          </a:p>
          <a:p>
            <a:pPr marL="457200" indent="-298450">
              <a:spcBef>
                <a:spcPts val="0"/>
              </a:spcBef>
              <a:spcAft>
                <a:spcPts val="0"/>
              </a:spcAft>
              <a:buClr>
                <a:schemeClr val="dk1"/>
              </a:buClr>
              <a:buSzPts val="1100"/>
              <a:buFontTx/>
              <a:buChar char="●"/>
              <a:defRPr/>
            </a:pPr>
            <a:r>
              <a:rPr lang="en" dirty="0">
                <a:solidFill>
                  <a:schemeClr val="dk1"/>
                </a:solidFill>
              </a:rPr>
              <a:t>Media advocacy </a:t>
            </a:r>
            <a:endParaRPr dirty="0">
              <a:solidFill>
                <a:schemeClr val="dk1"/>
              </a:solidFill>
            </a:endParaRPr>
          </a:p>
          <a:p>
            <a:pPr>
              <a:lnSpc>
                <a:spcPct val="115000"/>
              </a:lnSpc>
              <a:spcBef>
                <a:spcPts val="0"/>
              </a:spcBef>
              <a:spcAft>
                <a:spcPts val="0"/>
              </a:spcAft>
              <a:defRPr/>
            </a:pPr>
            <a:r>
              <a:rPr lang="en" dirty="0">
                <a:solidFill>
                  <a:schemeClr val="dk1"/>
                </a:solidFill>
                <a:ea typeface="Calibri"/>
                <a:cs typeface="Calibri"/>
                <a:sym typeface="Calibri"/>
              </a:rPr>
              <a:t>Framing</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As Texans, we know that when it comes to contributing, everyone means everyone, no exceptions. </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Texans support education funding. Previous messaging research (Prop 4) reinforced that progressive Texans support wealthy households and corporations paying more in state and local taxes. </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Texans are tired of our government putting corporate profits over the well-being of people.</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Race-forward and class-inclusive messaging framework with help from </a:t>
            </a:r>
            <a:r>
              <a:rPr lang="en" i="1" dirty="0">
                <a:solidFill>
                  <a:schemeClr val="dk1"/>
                </a:solidFill>
                <a:ea typeface="Calibri"/>
                <a:cs typeface="Calibri"/>
                <a:sym typeface="Calibri"/>
              </a:rPr>
              <a:t>We Make the Future</a:t>
            </a:r>
            <a:r>
              <a:rPr lang="en" dirty="0">
                <a:solidFill>
                  <a:schemeClr val="dk1"/>
                </a:solidFill>
                <a:ea typeface="Calibri"/>
                <a:cs typeface="Calibri"/>
                <a:sym typeface="Calibri"/>
              </a:rPr>
              <a:t> that leans into our new social justice branding allowed us to focus on the fact that corporations should pay taxes as the central theme of messaging (vs trying to explain what CH 313 is or debate merits as an econ dev program)</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Pointing out that corporations are shirking contributions that the rest of us make helped erode Dem support for Ch 313.</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Previous messaging research reinforced that progressive Texans support wealthy households and corporations paying more in state and local taxes.</a:t>
            </a:r>
            <a:endParaRPr dirty="0">
              <a:solidFill>
                <a:schemeClr val="dk1"/>
              </a:solidFill>
              <a:ea typeface="Calibri"/>
              <a:cs typeface="Calibri"/>
              <a:sym typeface="Calibri"/>
            </a:endParaRPr>
          </a:p>
          <a:p>
            <a:pPr marL="457200">
              <a:lnSpc>
                <a:spcPct val="115000"/>
              </a:lnSpc>
              <a:spcBef>
                <a:spcPts val="0"/>
              </a:spcBef>
              <a:spcAft>
                <a:spcPts val="0"/>
              </a:spcAft>
              <a:defRPr/>
            </a:pPr>
            <a:endParaRPr dirty="0">
              <a:solidFill>
                <a:schemeClr val="dk1"/>
              </a:solidFill>
              <a:ea typeface="Calibri"/>
              <a:cs typeface="Calibri"/>
              <a:sym typeface="Calibri"/>
            </a:endParaRPr>
          </a:p>
          <a:p>
            <a:pPr>
              <a:lnSpc>
                <a:spcPct val="115000"/>
              </a:lnSpc>
              <a:spcBef>
                <a:spcPts val="0"/>
              </a:spcBef>
              <a:spcAft>
                <a:spcPts val="0"/>
              </a:spcAft>
              <a:buClr>
                <a:schemeClr val="dk1"/>
              </a:buClr>
              <a:buSzPts val="1100"/>
              <a:buFont typeface="Arial"/>
              <a:buNone/>
              <a:defRPr/>
            </a:pPr>
            <a:r>
              <a:rPr lang="en" dirty="0">
                <a:solidFill>
                  <a:schemeClr val="dk1"/>
                </a:solidFill>
                <a:ea typeface="Calibri"/>
                <a:cs typeface="Calibri"/>
                <a:sym typeface="Calibri"/>
              </a:rPr>
              <a:t>Partnership Strategy</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“Network approach” leveraging partners across issue areas, former Texas Forward members, labor, and new progressive allies</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Interfaith groups</a:t>
            </a:r>
            <a:endParaRPr dirty="0">
              <a:solidFill>
                <a:schemeClr val="dk1"/>
              </a:solidFill>
              <a:ea typeface="Calibri"/>
              <a:cs typeface="Calibri"/>
              <a:sym typeface="Calibri"/>
            </a:endParaRPr>
          </a:p>
          <a:p>
            <a:pPr marL="457200" indent="-304800">
              <a:lnSpc>
                <a:spcPct val="115000"/>
              </a:lnSpc>
              <a:spcBef>
                <a:spcPts val="0"/>
              </a:spcBef>
              <a:spcAft>
                <a:spcPts val="0"/>
              </a:spcAft>
              <a:buClr>
                <a:schemeClr val="dk1"/>
              </a:buClr>
              <a:buSzPts val="1200"/>
              <a:buFont typeface="Calibri"/>
              <a:buChar char="●"/>
              <a:defRPr/>
            </a:pPr>
            <a:r>
              <a:rPr lang="en" dirty="0">
                <a:solidFill>
                  <a:schemeClr val="dk1"/>
                </a:solidFill>
                <a:ea typeface="Calibri"/>
                <a:cs typeface="Calibri"/>
                <a:sym typeface="Calibri"/>
              </a:rPr>
              <a:t>TPPF/conservative lobbyists (inside game)</a:t>
            </a:r>
            <a:endParaRPr dirty="0">
              <a:solidFill>
                <a:schemeClr val="dk1"/>
              </a:solidFill>
              <a:ea typeface="Calibri"/>
              <a:cs typeface="Calibri"/>
              <a:sym typeface="Calibri"/>
            </a:endParaRPr>
          </a:p>
          <a:p>
            <a:pPr>
              <a:lnSpc>
                <a:spcPct val="115000"/>
              </a:lnSpc>
              <a:spcBef>
                <a:spcPts val="0"/>
              </a:spcBef>
              <a:spcAft>
                <a:spcPts val="0"/>
              </a:spcAft>
              <a:buClr>
                <a:schemeClr val="dk1"/>
              </a:buClr>
              <a:buSzPts val="1100"/>
              <a:buFont typeface="Arial"/>
              <a:buNone/>
              <a:defRPr/>
            </a:pPr>
            <a:endParaRPr dirty="0">
              <a:solidFill>
                <a:schemeClr val="dk1"/>
              </a:solidFill>
              <a:ea typeface="Calibri"/>
              <a:cs typeface="Calibri"/>
              <a:sym typeface="Calibri"/>
            </a:endParaRPr>
          </a:p>
        </p:txBody>
      </p:sp>
    </p:spTree>
    <p:extLst>
      <p:ext uri="{BB962C8B-B14F-4D97-AF65-F5344CB8AC3E}">
        <p14:creationId xmlns:p14="http://schemas.microsoft.com/office/powerpoint/2010/main" val="93170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Google Shape;94;gde8df2f22c_0_0: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5" name="Google Shape;95;gde8df2f22c_0_0:notes"/>
          <p:cNvSpPr txBox="1">
            <a:spLocks noGrp="1"/>
          </p:cNvSpPr>
          <p:nvPr>
            <p:ph type="body" idx="1"/>
          </p:nvPr>
        </p:nvSpPr>
        <p:spPr/>
        <p:txBody>
          <a:bodyPr spcFirstLastPara="1" lIns="91425" tIns="91425" rIns="91425" bIns="91425">
            <a:noAutofit/>
          </a:bodyPr>
          <a:lstStyle/>
          <a:p>
            <a:pPr>
              <a:lnSpc>
                <a:spcPct val="115000"/>
              </a:lnSpc>
              <a:spcBef>
                <a:spcPts val="0"/>
              </a:spcBef>
              <a:spcAft>
                <a:spcPts val="0"/>
              </a:spcAft>
              <a:buClr>
                <a:schemeClr val="dk1"/>
              </a:buClr>
              <a:buSzPts val="1100"/>
              <a:buFont typeface="Arial"/>
              <a:buNone/>
              <a:defRPr/>
            </a:pPr>
            <a:endParaRPr dirty="0">
              <a:solidFill>
                <a:schemeClr val="dk1"/>
              </a:solidFill>
              <a:ea typeface="Calibri"/>
              <a:cs typeface="Calibri"/>
              <a:sym typeface="Calibri"/>
            </a:endParaRPr>
          </a:p>
        </p:txBody>
      </p:sp>
    </p:spTree>
    <p:extLst>
      <p:ext uri="{BB962C8B-B14F-4D97-AF65-F5344CB8AC3E}">
        <p14:creationId xmlns:p14="http://schemas.microsoft.com/office/powerpoint/2010/main" val="267370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4ECAD9-32EE-4091-BDA5-6BD15ACC5E58}" type="slidenum">
              <a:rPr lang="en-US" noProof="0" smtClean="0"/>
              <a:t>19</a:t>
            </a:fld>
            <a:endParaRPr lang="en-US" noProof="0" dirty="0"/>
          </a:p>
        </p:txBody>
      </p:sp>
    </p:spTree>
    <p:extLst>
      <p:ext uri="{BB962C8B-B14F-4D97-AF65-F5344CB8AC3E}">
        <p14:creationId xmlns:p14="http://schemas.microsoft.com/office/powerpoint/2010/main" val="112881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28DA481-EAD8-4FE6-B40F-680E7682548F}"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1653180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51;p: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8" name="Google Shape;52;p:note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r>
              <a:rPr lang="en-US" altLang="en-US" dirty="0">
                <a:ea typeface="ＭＳ Ｐゴシック" panose="020B0600070205080204" pitchFamily="34" charset="-128"/>
              </a:rPr>
              <a:t>The 87th legislative session was a stress test for democratic participation in Texas</a:t>
            </a:r>
          </a:p>
          <a:p>
            <a:pPr>
              <a:spcBef>
                <a:spcPct val="0"/>
              </a:spcBef>
            </a:pPr>
            <a:endParaRPr lang="en-US" altLang="en-US" dirty="0">
              <a:ea typeface="ＭＳ Ｐゴシック" panose="020B0600070205080204" pitchFamily="34" charset="-128"/>
            </a:endParaRPr>
          </a:p>
          <a:p>
            <a:pPr>
              <a:spcBef>
                <a:spcPct val="0"/>
              </a:spcBef>
            </a:pPr>
            <a:r>
              <a:rPr lang="en-US" altLang="en-US" dirty="0">
                <a:ea typeface="ＭＳ Ｐゴシック" panose="020B0600070205080204" pitchFamily="34" charset="-128"/>
              </a:rPr>
              <a:t>Broader context – Public participation must return. Will Dems get to be chairs? </a:t>
            </a:r>
          </a:p>
          <a:p>
            <a:pPr>
              <a:spcBef>
                <a:spcPct val="0"/>
              </a:spcBef>
            </a:pPr>
            <a:endParaRPr lang="en-US" altLang="en-US" dirty="0">
              <a:ea typeface="ＭＳ Ｐゴシック" panose="020B0600070205080204" pitchFamily="34" charset="-128"/>
            </a:endParaRPr>
          </a:p>
          <a:p>
            <a:pPr>
              <a:spcBef>
                <a:spcPct val="0"/>
              </a:spcBef>
            </a:pPr>
            <a:r>
              <a:rPr lang="en-US" altLang="en-US" dirty="0">
                <a:ea typeface="ＭＳ Ｐゴシック" panose="020B0600070205080204" pitchFamily="34" charset="-128"/>
              </a:rPr>
              <a:t>Response - work with partners, digital strategies (highlight </a:t>
            </a:r>
            <a:r>
              <a:rPr lang="en-US" altLang="en-US" dirty="0" err="1">
                <a:ea typeface="ＭＳ Ｐゴシック" panose="020B0600070205080204" pitchFamily="34" charset="-128"/>
              </a:rPr>
              <a:t>SoapBoxx</a:t>
            </a:r>
            <a:r>
              <a:rPr lang="en-US" altLang="en-US" dirty="0">
                <a:ea typeface="ＭＳ Ｐゴシック" panose="020B0600070205080204" pitchFamily="34" charset="-128"/>
              </a:rPr>
              <a:t>)</a:t>
            </a:r>
          </a:p>
          <a:p>
            <a:pPr>
              <a:spcBef>
                <a:spcPct val="0"/>
              </a:spcBef>
            </a:pPr>
            <a:endParaRPr lang="en-US" altLang="en-US" dirty="0">
              <a:ea typeface="ＭＳ Ｐゴシック" panose="020B0600070205080204" pitchFamily="34" charset="-128"/>
            </a:endParaRPr>
          </a:p>
          <a:p>
            <a:pPr>
              <a:spcBef>
                <a:spcPct val="0"/>
              </a:spcBef>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073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Road Map in packets</a:t>
            </a:r>
          </a:p>
        </p:txBody>
      </p:sp>
      <p:sp>
        <p:nvSpPr>
          <p:cNvPr id="4" name="Slide Number Placeholder 3"/>
          <p:cNvSpPr>
            <a:spLocks noGrp="1"/>
          </p:cNvSpPr>
          <p:nvPr>
            <p:ph type="sldNum" sz="quarter" idx="5"/>
          </p:nvPr>
        </p:nvSpPr>
        <p:spPr/>
        <p:txBody>
          <a:bodyPr/>
          <a:lstStyle/>
          <a:p>
            <a:fld id="{284ECAD9-32EE-4091-BDA5-6BD15ACC5E58}" type="slidenum">
              <a:rPr lang="en-US" noProof="0" smtClean="0"/>
              <a:t>4</a:t>
            </a:fld>
            <a:endParaRPr lang="en-US" noProof="0" dirty="0"/>
          </a:p>
        </p:txBody>
      </p:sp>
    </p:spTree>
    <p:extLst>
      <p:ext uri="{BB962C8B-B14F-4D97-AF65-F5344CB8AC3E}">
        <p14:creationId xmlns:p14="http://schemas.microsoft.com/office/powerpoint/2010/main" val="228395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5</a:t>
            </a:fld>
            <a:endParaRPr lang="en-US" noProof="0" dirty="0"/>
          </a:p>
        </p:txBody>
      </p:sp>
    </p:spTree>
    <p:extLst>
      <p:ext uri="{BB962C8B-B14F-4D97-AF65-F5344CB8AC3E}">
        <p14:creationId xmlns:p14="http://schemas.microsoft.com/office/powerpoint/2010/main" val="1366061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lnSpc>
                <a:spcPct val="115000"/>
              </a:lnSpc>
              <a:spcBef>
                <a:spcPts val="0"/>
              </a:spcBef>
              <a:spcAft>
                <a:spcPts val="0"/>
              </a:spcAft>
              <a:defRPr/>
            </a:pPr>
            <a:endParaRPr lang="en-US" dirty="0">
              <a:solidFill>
                <a:schemeClr val="dk1"/>
              </a:solidFill>
              <a:ea typeface="Calibri"/>
              <a:cs typeface="Calibri"/>
              <a:sym typeface="Calibri"/>
            </a:endParaRPr>
          </a:p>
          <a:p>
            <a:pPr>
              <a:lnSpc>
                <a:spcPct val="115000"/>
              </a:lnSpc>
              <a:spcBef>
                <a:spcPts val="0"/>
              </a:spcBef>
              <a:spcAft>
                <a:spcPts val="0"/>
              </a:spcAft>
              <a:defRPr/>
            </a:pPr>
            <a:r>
              <a:rPr lang="en-US" dirty="0">
                <a:solidFill>
                  <a:schemeClr val="dk1"/>
                </a:solidFill>
                <a:ea typeface="Calibri"/>
                <a:cs typeface="Calibri"/>
                <a:sym typeface="Calibri"/>
              </a:rPr>
              <a:t>#</a:t>
            </a:r>
            <a:r>
              <a:rPr lang="en-US" dirty="0" err="1">
                <a:solidFill>
                  <a:schemeClr val="dk1"/>
                </a:solidFill>
                <a:ea typeface="Calibri"/>
                <a:cs typeface="Calibri"/>
                <a:sym typeface="Calibri"/>
              </a:rPr>
              <a:t>SickOfItTX</a:t>
            </a:r>
            <a:r>
              <a:rPr lang="en-US" dirty="0">
                <a:solidFill>
                  <a:schemeClr val="dk1"/>
                </a:solidFill>
                <a:ea typeface="Calibri"/>
                <a:cs typeface="Calibri"/>
                <a:sym typeface="Calibri"/>
              </a:rPr>
              <a:t> is a multi-year campaign to try and fill the grassroot lane of large, decade-old coverage advocacy effort including dozens of partners and many formal and informal coalitions. </a:t>
            </a:r>
          </a:p>
          <a:p>
            <a:pPr>
              <a:lnSpc>
                <a:spcPct val="115000"/>
              </a:lnSpc>
              <a:spcBef>
                <a:spcPts val="0"/>
              </a:spcBef>
              <a:spcAft>
                <a:spcPts val="0"/>
              </a:spcAft>
              <a:defRPr/>
            </a:pPr>
            <a:endParaRPr lang="en-US" dirty="0">
              <a:solidFill>
                <a:schemeClr val="dk1"/>
              </a:solidFill>
              <a:ea typeface="Calibri"/>
              <a:cs typeface="Calibri"/>
              <a:sym typeface="Calibri"/>
            </a:endParaRPr>
          </a:p>
          <a:p>
            <a:pPr>
              <a:lnSpc>
                <a:spcPct val="115000"/>
              </a:lnSpc>
              <a:spcBef>
                <a:spcPts val="0"/>
              </a:spcBef>
              <a:spcAft>
                <a:spcPts val="0"/>
              </a:spcAft>
              <a:defRPr/>
            </a:pPr>
            <a:r>
              <a:rPr lang="en-US" dirty="0">
                <a:solidFill>
                  <a:schemeClr val="dk1"/>
                </a:solidFill>
                <a:ea typeface="Calibri"/>
                <a:cs typeface="Calibri"/>
                <a:sym typeface="Calibri"/>
              </a:rPr>
              <a:t>External factors (COVID) and increased investment in organizing, communications, and lobbying capacity helped create pressure this session for lawmakers to do SOMETHING about health coverage (HB 133, HB 290), and over half the House signed on in support of a coverage bill (HB 3871).</a:t>
            </a:r>
          </a:p>
          <a:p>
            <a:pPr>
              <a:spcBef>
                <a:spcPts val="0"/>
              </a:spcBef>
              <a:spcAft>
                <a:spcPts val="0"/>
              </a:spcAft>
              <a:defRPr/>
            </a:pPr>
            <a:endParaRPr lang="en-US" dirty="0">
              <a:solidFill>
                <a:schemeClr val="dk1"/>
              </a:solidFill>
            </a:endParaRPr>
          </a:p>
          <a:p>
            <a:pPr>
              <a:spcBef>
                <a:spcPts val="0"/>
              </a:spcBef>
              <a:spcAft>
                <a:spcPts val="0"/>
              </a:spcAft>
              <a:defRPr/>
            </a:pPr>
            <a:r>
              <a:rPr lang="en-US" dirty="0">
                <a:solidFill>
                  <a:schemeClr val="dk1"/>
                </a:solidFill>
              </a:rPr>
              <a:t>Targets for SOIT </a:t>
            </a:r>
          </a:p>
          <a:p>
            <a:pPr marL="457200" indent="-298450">
              <a:spcBef>
                <a:spcPts val="0"/>
              </a:spcBef>
              <a:spcAft>
                <a:spcPts val="0"/>
              </a:spcAft>
              <a:buClr>
                <a:schemeClr val="dk1"/>
              </a:buClr>
              <a:buSzPts val="1100"/>
              <a:buFontTx/>
              <a:buChar char="●"/>
              <a:defRPr/>
            </a:pPr>
            <a:r>
              <a:rPr lang="en-US" dirty="0">
                <a:solidFill>
                  <a:schemeClr val="dk1"/>
                </a:solidFill>
              </a:rPr>
              <a:t>Key </a:t>
            </a:r>
            <a:r>
              <a:rPr lang="en-US" dirty="0" err="1">
                <a:solidFill>
                  <a:schemeClr val="dk1"/>
                </a:solidFill>
              </a:rPr>
              <a:t>cmte</a:t>
            </a:r>
            <a:r>
              <a:rPr lang="en-US" dirty="0">
                <a:solidFill>
                  <a:schemeClr val="dk1"/>
                </a:solidFill>
              </a:rPr>
              <a:t> and leadership members</a:t>
            </a:r>
          </a:p>
          <a:p>
            <a:pPr marL="457200" indent="-298450">
              <a:spcBef>
                <a:spcPts val="0"/>
              </a:spcBef>
              <a:spcAft>
                <a:spcPts val="0"/>
              </a:spcAft>
              <a:buClr>
                <a:schemeClr val="dk1"/>
              </a:buClr>
              <a:buSzPts val="1100"/>
              <a:buFontTx/>
              <a:buChar char="●"/>
              <a:defRPr/>
            </a:pPr>
            <a:r>
              <a:rPr lang="en-US" dirty="0">
                <a:solidFill>
                  <a:schemeClr val="dk1"/>
                </a:solidFill>
              </a:rPr>
              <a:t>Moderate Rs</a:t>
            </a:r>
          </a:p>
          <a:p>
            <a:pPr marL="457200" indent="-298450">
              <a:spcBef>
                <a:spcPts val="0"/>
              </a:spcBef>
              <a:spcAft>
                <a:spcPts val="0"/>
              </a:spcAft>
              <a:buClr>
                <a:schemeClr val="dk1"/>
              </a:buClr>
              <a:buSzPts val="1100"/>
              <a:buFontTx/>
              <a:buChar char="●"/>
              <a:defRPr/>
            </a:pPr>
            <a:r>
              <a:rPr lang="en-US" dirty="0">
                <a:solidFill>
                  <a:schemeClr val="dk1"/>
                </a:solidFill>
              </a:rPr>
              <a:t>House Dems who mentioned </a:t>
            </a:r>
            <a:r>
              <a:rPr lang="en-US" dirty="0" err="1">
                <a:solidFill>
                  <a:schemeClr val="dk1"/>
                </a:solidFill>
              </a:rPr>
              <a:t>MedEx</a:t>
            </a:r>
            <a:r>
              <a:rPr lang="en-US" dirty="0">
                <a:solidFill>
                  <a:schemeClr val="dk1"/>
                </a:solidFill>
              </a:rPr>
              <a:t> favorably in campaign</a:t>
            </a:r>
          </a:p>
          <a:p>
            <a:pPr>
              <a:spcBef>
                <a:spcPts val="0"/>
              </a:spcBef>
              <a:spcAft>
                <a:spcPts val="0"/>
              </a:spcAft>
              <a:defRPr/>
            </a:pPr>
            <a:endParaRPr lang="en-US" dirty="0">
              <a:solidFill>
                <a:schemeClr val="dk1"/>
              </a:solidFill>
            </a:endParaRPr>
          </a:p>
          <a:p>
            <a:pPr>
              <a:spcBef>
                <a:spcPts val="0"/>
              </a:spcBef>
              <a:spcAft>
                <a:spcPts val="0"/>
              </a:spcAft>
              <a:defRPr/>
            </a:pPr>
            <a:r>
              <a:rPr lang="en-US" dirty="0">
                <a:solidFill>
                  <a:schemeClr val="dk1"/>
                </a:solidFill>
              </a:rPr>
              <a:t>Main outside-game strategies</a:t>
            </a:r>
          </a:p>
          <a:p>
            <a:pPr marL="457200" indent="-298450">
              <a:spcBef>
                <a:spcPts val="0"/>
              </a:spcBef>
              <a:spcAft>
                <a:spcPts val="0"/>
              </a:spcAft>
              <a:buClr>
                <a:schemeClr val="dk1"/>
              </a:buClr>
              <a:buSzPts val="1100"/>
              <a:buFontTx/>
              <a:buChar char="●"/>
              <a:defRPr/>
            </a:pPr>
            <a:r>
              <a:rPr lang="en-US" dirty="0">
                <a:solidFill>
                  <a:schemeClr val="dk1"/>
                </a:solidFill>
              </a:rPr>
              <a:t>Media advocacy (multiple media and digital consultants)</a:t>
            </a:r>
          </a:p>
          <a:p>
            <a:pPr marL="457200" indent="-298450">
              <a:spcBef>
                <a:spcPts val="0"/>
              </a:spcBef>
              <a:spcAft>
                <a:spcPts val="0"/>
              </a:spcAft>
              <a:buClr>
                <a:schemeClr val="dk1"/>
              </a:buClr>
              <a:buSzPts val="1100"/>
              <a:buFontTx/>
              <a:buChar char="●"/>
              <a:defRPr/>
            </a:pPr>
            <a:r>
              <a:rPr lang="en-US" dirty="0">
                <a:solidFill>
                  <a:schemeClr val="dk1"/>
                </a:solidFill>
              </a:rPr>
              <a:t>Digital campaign (big ad buys in target districts)</a:t>
            </a:r>
          </a:p>
          <a:p>
            <a:pPr marL="457200" indent="-298450">
              <a:spcBef>
                <a:spcPts val="0"/>
              </a:spcBef>
              <a:spcAft>
                <a:spcPts val="0"/>
              </a:spcAft>
              <a:buClr>
                <a:schemeClr val="dk1"/>
              </a:buClr>
              <a:buSzPts val="1100"/>
              <a:buFontTx/>
              <a:buChar char="●"/>
              <a:defRPr/>
            </a:pPr>
            <a:r>
              <a:rPr lang="en-US" dirty="0">
                <a:solidFill>
                  <a:schemeClr val="dk1"/>
                </a:solidFill>
              </a:rPr>
              <a:t>created a shell org, Put TX First, for digital campaign to do issue education with conservative voters</a:t>
            </a:r>
          </a:p>
          <a:p>
            <a:pPr marL="457200" indent="-298450">
              <a:spcBef>
                <a:spcPts val="0"/>
              </a:spcBef>
              <a:spcAft>
                <a:spcPts val="0"/>
              </a:spcAft>
              <a:buClr>
                <a:schemeClr val="dk1"/>
              </a:buClr>
              <a:buSzPts val="1100"/>
              <a:buFontTx/>
              <a:buChar char="●"/>
              <a:defRPr/>
            </a:pPr>
            <a:r>
              <a:rPr lang="en-US" dirty="0">
                <a:solidFill>
                  <a:schemeClr val="dk1"/>
                </a:solidFill>
              </a:rPr>
              <a:t>Click-to-Call, email and tweet actions hosted by different orgs (including us)</a:t>
            </a:r>
          </a:p>
          <a:p>
            <a:pPr marL="457200" indent="-298450">
              <a:spcBef>
                <a:spcPts val="0"/>
              </a:spcBef>
              <a:spcAft>
                <a:spcPts val="0"/>
              </a:spcAft>
              <a:buClr>
                <a:schemeClr val="dk1"/>
              </a:buClr>
              <a:buSzPts val="1100"/>
              <a:buFontTx/>
              <a:buChar char="●"/>
              <a:defRPr/>
            </a:pPr>
            <a:r>
              <a:rPr lang="en-US" dirty="0">
                <a:solidFill>
                  <a:schemeClr val="dk1"/>
                </a:solidFill>
              </a:rPr>
              <a:t>Paid phone programs run by Every Texan</a:t>
            </a:r>
          </a:p>
          <a:p>
            <a:pPr marL="457200" indent="-298450">
              <a:spcBef>
                <a:spcPts val="0"/>
              </a:spcBef>
              <a:spcAft>
                <a:spcPts val="0"/>
              </a:spcAft>
              <a:buClr>
                <a:schemeClr val="dk1"/>
              </a:buClr>
              <a:buSzPts val="1100"/>
              <a:buFontTx/>
              <a:buChar char="●"/>
              <a:defRPr/>
            </a:pPr>
            <a:r>
              <a:rPr lang="en-US" dirty="0">
                <a:solidFill>
                  <a:schemeClr val="dk1"/>
                </a:solidFill>
              </a:rPr>
              <a:t>Virtual events</a:t>
            </a:r>
          </a:p>
          <a:p>
            <a:pPr marL="457200" indent="-298450">
              <a:spcBef>
                <a:spcPts val="0"/>
              </a:spcBef>
              <a:spcAft>
                <a:spcPts val="0"/>
              </a:spcAft>
              <a:buClr>
                <a:schemeClr val="dk1"/>
              </a:buClr>
              <a:buSzPts val="1100"/>
              <a:buFontTx/>
              <a:buChar char="●"/>
              <a:defRPr/>
            </a:pPr>
            <a:r>
              <a:rPr lang="en-US" dirty="0">
                <a:solidFill>
                  <a:schemeClr val="dk1"/>
                </a:solidFill>
              </a:rPr>
              <a:t>Virtual constituent meetings with targets</a:t>
            </a:r>
          </a:p>
          <a:p>
            <a:pPr>
              <a:spcBef>
                <a:spcPts val="0"/>
              </a:spcBef>
              <a:spcAft>
                <a:spcPts val="0"/>
              </a:spcAft>
              <a:defRPr/>
            </a:pPr>
            <a:endParaRPr lang="en-US" dirty="0">
              <a:solidFill>
                <a:schemeClr val="dk1"/>
              </a:solidFill>
            </a:endParaRPr>
          </a:p>
          <a:p>
            <a:pPr>
              <a:spcBef>
                <a:spcPts val="0"/>
              </a:spcBef>
              <a:spcAft>
                <a:spcPts val="0"/>
              </a:spcAft>
              <a:defRPr/>
            </a:pPr>
            <a:r>
              <a:rPr lang="en-US" dirty="0">
                <a:solidFill>
                  <a:schemeClr val="dk1"/>
                </a:solidFill>
              </a:rPr>
              <a:t>Stats (for actions we hosted, not full campaign)</a:t>
            </a:r>
          </a:p>
          <a:p>
            <a:pPr marL="457200" indent="-298450">
              <a:spcBef>
                <a:spcPts val="0"/>
              </a:spcBef>
              <a:spcAft>
                <a:spcPts val="0"/>
              </a:spcAft>
              <a:buClr>
                <a:schemeClr val="dk1"/>
              </a:buClr>
              <a:buSzPts val="1100"/>
              <a:buFontTx/>
              <a:buChar char="●"/>
              <a:defRPr/>
            </a:pPr>
            <a:r>
              <a:rPr lang="en-US" dirty="0">
                <a:solidFill>
                  <a:schemeClr val="dk1"/>
                </a:solidFill>
              </a:rPr>
              <a:t>1,259 calls</a:t>
            </a:r>
          </a:p>
          <a:p>
            <a:pPr marL="457200" indent="-298450">
              <a:spcBef>
                <a:spcPts val="0"/>
              </a:spcBef>
              <a:spcAft>
                <a:spcPts val="0"/>
              </a:spcAft>
              <a:buClr>
                <a:schemeClr val="dk1"/>
              </a:buClr>
              <a:buSzPts val="1100"/>
              <a:buFontTx/>
              <a:buChar char="●"/>
              <a:defRPr/>
            </a:pPr>
            <a:r>
              <a:rPr lang="en-US" dirty="0">
                <a:solidFill>
                  <a:schemeClr val="dk1"/>
                </a:solidFill>
              </a:rPr>
              <a:t>3,850 emails</a:t>
            </a:r>
          </a:p>
          <a:p>
            <a:pPr marL="457200">
              <a:lnSpc>
                <a:spcPct val="115000"/>
              </a:lnSpc>
              <a:spcBef>
                <a:spcPts val="0"/>
              </a:spcBef>
              <a:spcAft>
                <a:spcPts val="0"/>
              </a:spcAft>
              <a:defRPr/>
            </a:pPr>
            <a:endParaRPr lang="en-US" dirty="0">
              <a:solidFill>
                <a:schemeClr val="dk1"/>
              </a:solidFill>
              <a:ea typeface="Calibri"/>
              <a:cs typeface="Calibri"/>
              <a:sym typeface="Calibri"/>
            </a:endParaRPr>
          </a:p>
          <a:p>
            <a:pPr>
              <a:lnSpc>
                <a:spcPct val="115000"/>
              </a:lnSpc>
              <a:spcBef>
                <a:spcPts val="0"/>
              </a:spcBef>
              <a:spcAft>
                <a:spcPts val="0"/>
              </a:spcAft>
              <a:buClr>
                <a:schemeClr val="dk1"/>
              </a:buClr>
              <a:buSzPts val="1100"/>
              <a:buFont typeface="Arial"/>
              <a:buNone/>
              <a:defRPr/>
            </a:pPr>
            <a:r>
              <a:rPr lang="en-US" dirty="0">
                <a:solidFill>
                  <a:schemeClr val="dk1"/>
                </a:solidFill>
                <a:ea typeface="Calibri"/>
                <a:cs typeface="Calibri"/>
                <a:sym typeface="Calibri"/>
              </a:rPr>
              <a:t>Partnership Strategy</a:t>
            </a:r>
          </a:p>
          <a:p>
            <a:pPr marL="457200" indent="-304800">
              <a:lnSpc>
                <a:spcPct val="115000"/>
              </a:lnSpc>
              <a:spcBef>
                <a:spcPts val="0"/>
              </a:spcBef>
              <a:spcAft>
                <a:spcPts val="0"/>
              </a:spcAft>
              <a:buClr>
                <a:schemeClr val="dk1"/>
              </a:buClr>
              <a:buSzPts val="1200"/>
              <a:buFont typeface="Calibri"/>
              <a:buChar char="●"/>
              <a:defRPr/>
            </a:pPr>
            <a:r>
              <a:rPr lang="en-US" dirty="0">
                <a:solidFill>
                  <a:schemeClr val="dk1"/>
                </a:solidFill>
                <a:ea typeface="Calibri"/>
                <a:cs typeface="Calibri"/>
                <a:sym typeface="Calibri"/>
              </a:rPr>
              <a:t>Campaign + Coalitions + Funders + Provider groups + hired guns + consultants </a:t>
            </a:r>
            <a:endParaRPr lang="en-US" dirty="0"/>
          </a:p>
          <a:p>
            <a:pPr>
              <a:defRPr/>
            </a:pPr>
            <a:endParaRPr lang="en-US" dirty="0"/>
          </a:p>
        </p:txBody>
      </p:sp>
      <p:sp>
        <p:nvSpPr>
          <p:cNvPr id="4608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EC72DF0-8891-4409-B849-73E8AB55284E}" type="slidenum">
              <a:rPr lang="en-US" altLang="en-US"/>
              <a:pPr/>
              <a:t>6</a:t>
            </a:fld>
            <a:endParaRPr lang="en-US" altLang="en-US"/>
          </a:p>
        </p:txBody>
      </p:sp>
    </p:spTree>
    <p:extLst>
      <p:ext uri="{BB962C8B-B14F-4D97-AF65-F5344CB8AC3E}">
        <p14:creationId xmlns:p14="http://schemas.microsoft.com/office/powerpoint/2010/main" val="3040703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7</a:t>
            </a:fld>
            <a:endParaRPr lang="en-US" noProof="0" dirty="0"/>
          </a:p>
        </p:txBody>
      </p:sp>
    </p:spTree>
    <p:extLst>
      <p:ext uri="{BB962C8B-B14F-4D97-AF65-F5344CB8AC3E}">
        <p14:creationId xmlns:p14="http://schemas.microsoft.com/office/powerpoint/2010/main" val="841948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lnSpc>
                <a:spcPct val="115000"/>
              </a:lnSpc>
              <a:spcBef>
                <a:spcPts val="0"/>
              </a:spcBef>
              <a:spcAft>
                <a:spcPts val="0"/>
              </a:spcAft>
              <a:buClr>
                <a:schemeClr val="dk1"/>
              </a:buClr>
              <a:buSzPts val="1100"/>
              <a:buFont typeface="Arial"/>
              <a:buNone/>
              <a:defRPr/>
            </a:pPr>
            <a:r>
              <a:rPr lang="en-US" dirty="0">
                <a:solidFill>
                  <a:schemeClr val="dk1"/>
                </a:solidFill>
                <a:ea typeface="+mn-ea"/>
                <a:cs typeface="+mn-cs"/>
                <a:sym typeface="Calibri"/>
              </a:rPr>
              <a:t>P</a:t>
            </a:r>
            <a:r>
              <a:rPr lang="en-US" dirty="0">
                <a:solidFill>
                  <a:schemeClr val="dk1"/>
                </a:solidFill>
                <a:ea typeface="Calibri"/>
                <a:cs typeface="Calibri"/>
                <a:sym typeface="Calibri"/>
              </a:rPr>
              <a:t>artnership Strategy</a:t>
            </a:r>
          </a:p>
          <a:p>
            <a:pPr marL="457200" indent="-304800">
              <a:lnSpc>
                <a:spcPct val="115000"/>
              </a:lnSpc>
              <a:spcBef>
                <a:spcPts val="0"/>
              </a:spcBef>
              <a:spcAft>
                <a:spcPts val="0"/>
              </a:spcAft>
              <a:buClr>
                <a:schemeClr val="dk1"/>
              </a:buClr>
              <a:buSzPts val="1200"/>
              <a:buFont typeface="Calibri"/>
              <a:buChar char="●"/>
              <a:defRPr/>
            </a:pPr>
            <a:r>
              <a:rPr lang="en-US" dirty="0">
                <a:solidFill>
                  <a:schemeClr val="dk1"/>
                </a:solidFill>
                <a:ea typeface="Calibri"/>
                <a:cs typeface="Calibri"/>
                <a:sym typeface="Calibri"/>
              </a:rPr>
              <a:t>Campaign + Coalitions + hired guns- Feeding Texas funded  </a:t>
            </a:r>
            <a:endParaRPr lang="en-US" dirty="0"/>
          </a:p>
          <a:p>
            <a:pPr>
              <a:defRPr/>
            </a:pPr>
            <a:endParaRPr lang="en-US" dirty="0"/>
          </a:p>
        </p:txBody>
      </p:sp>
      <p:sp>
        <p:nvSpPr>
          <p:cNvPr id="4608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EC72DF0-8891-4409-B849-73E8AB55284E}" type="slidenum">
              <a:rPr lang="en-US" altLang="en-US"/>
              <a:pPr/>
              <a:t>8</a:t>
            </a:fld>
            <a:endParaRPr lang="en-US" altLang="en-US"/>
          </a:p>
        </p:txBody>
      </p:sp>
    </p:spTree>
    <p:extLst>
      <p:ext uri="{BB962C8B-B14F-4D97-AF65-F5344CB8AC3E}">
        <p14:creationId xmlns:p14="http://schemas.microsoft.com/office/powerpoint/2010/main" val="1120286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9</a:t>
            </a:fld>
            <a:endParaRPr lang="en-US" noProof="0" dirty="0"/>
          </a:p>
        </p:txBody>
      </p:sp>
    </p:spTree>
    <p:extLst>
      <p:ext uri="{BB962C8B-B14F-4D97-AF65-F5344CB8AC3E}">
        <p14:creationId xmlns:p14="http://schemas.microsoft.com/office/powerpoint/2010/main" val="2828735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3" name="Subtitle 2"/>
          <p:cNvSpPr>
            <a:spLocks noGrp="1"/>
          </p:cNvSpPr>
          <p:nvPr>
            <p:ph type="subTitle" idx="1"/>
          </p:nvPr>
        </p:nvSpPr>
        <p:spPr>
          <a:xfrm>
            <a:off x="1212850" y="4508500"/>
            <a:ext cx="5118100" cy="1279652"/>
          </a:xfrm>
        </p:spPr>
        <p:txBody>
          <a:bodyPr lIns="91440" rIns="9144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2" name="Title 1"/>
          <p:cNvSpPr>
            <a:spLocks noGrp="1"/>
          </p:cNvSpPr>
          <p:nvPr>
            <p:ph type="ctrTitle"/>
          </p:nvPr>
        </p:nvSpPr>
        <p:spPr>
          <a:xfrm>
            <a:off x="1212850" y="2057400"/>
            <a:ext cx="5118100" cy="1929066"/>
          </a:xfrm>
        </p:spPr>
        <p:txBody>
          <a:bodyPr anchor="b">
            <a:noAutofit/>
          </a:bodyPr>
          <a:lstStyle>
            <a:lvl1pPr algn="l">
              <a:lnSpc>
                <a:spcPct val="90000"/>
              </a:lnSpc>
              <a:defRPr sz="5400" b="1" spc="-50" baseline="0">
                <a:solidFill>
                  <a:schemeClr val="bg1"/>
                </a:solidFill>
                <a:latin typeface="+mn-lt"/>
              </a:defRPr>
            </a:lvl1pPr>
          </a:lstStyle>
          <a:p>
            <a:r>
              <a:rPr lang="en-US" noProof="0"/>
              <a:t>Click to edit Master title style</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3626" y="6494804"/>
            <a:ext cx="780010" cy="317158"/>
          </a:xfrm>
          <a:prstGeom prst="rect">
            <a:avLst/>
          </a:prstGeom>
        </p:spPr>
        <p:txBody>
          <a:bodyPr/>
          <a:lstStyle>
            <a:lvl1pPr algn="l">
              <a:defRPr sz="1200"/>
            </a:lvl1pPr>
          </a:lstStyle>
          <a:p>
            <a:fld id="{3A98EE3D-8CD1-4C3F-BD1C-C98C9596463C}"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2868"/>
          <a:stretch/>
        </p:blipFill>
        <p:spPr>
          <a:xfrm>
            <a:off x="10425869" y="6253605"/>
            <a:ext cx="1731947" cy="578913"/>
          </a:xfrm>
          <a:prstGeom prst="rect">
            <a:avLst/>
          </a:prstGeom>
        </p:spPr>
      </p:pic>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786383"/>
            <a:ext cx="3068833" cy="2093975"/>
          </a:xfrm>
        </p:spPr>
        <p:txBody>
          <a:bodyPr anchor="b">
            <a:normAutofit/>
          </a:bodyPr>
          <a:lstStyle>
            <a:lvl1pPr>
              <a:lnSpc>
                <a:spcPct val="90000"/>
              </a:lnSpc>
              <a:defRPr sz="3600" b="0">
                <a:solidFill>
                  <a:srgbClr val="FFFFFF"/>
                </a:solidFill>
              </a:defRPr>
            </a:lvl1pPr>
          </a:lstStyle>
          <a:p>
            <a:r>
              <a:rPr lang="en-US" noProof="0"/>
              <a:t>Click to edit Master title style</a:t>
            </a:r>
          </a:p>
        </p:txBody>
      </p:sp>
      <p:sp>
        <p:nvSpPr>
          <p:cNvPr id="3" name="Content Placeholder 2"/>
          <p:cNvSpPr>
            <a:spLocks noGrp="1"/>
          </p:cNvSpPr>
          <p:nvPr>
            <p:ph idx="1"/>
          </p:nvPr>
        </p:nvSpPr>
        <p:spPr>
          <a:xfrm>
            <a:off x="5458984" y="812800"/>
            <a:ext cx="5713841" cy="486860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092200" y="3043050"/>
            <a:ext cx="3068832" cy="2638359"/>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3626" y="6494804"/>
            <a:ext cx="780010" cy="317158"/>
          </a:xfrm>
          <a:prstGeom prst="rect">
            <a:avLst/>
          </a:prstGeom>
        </p:spPr>
        <p:txBody>
          <a:bodyPr/>
          <a:lstStyle>
            <a:lvl1pPr algn="l">
              <a:defRPr sz="1200"/>
            </a:lvl1pPr>
          </a:lstStyle>
          <a:p>
            <a:fld id="{3A98EE3D-8CD1-4C3F-BD1C-C98C9596463C}" type="slidenum">
              <a:rPr lang="en-US" smtClean="0"/>
              <a:pPr/>
              <a:t>‹#›</a:t>
            </a:fld>
            <a:endParaRPr lang="en-US"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12868"/>
          <a:stretch/>
        </p:blipFill>
        <p:spPr>
          <a:xfrm>
            <a:off x="10425869" y="6253605"/>
            <a:ext cx="1731947" cy="578913"/>
          </a:xfrm>
          <a:prstGeom prst="rect">
            <a:avLst/>
          </a:prstGeom>
        </p:spPr>
      </p:pic>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3626" y="6494804"/>
            <a:ext cx="780010" cy="317158"/>
          </a:xfrm>
          <a:prstGeom prst="rect">
            <a:avLst/>
          </a:prstGeom>
        </p:spPr>
        <p:txBody>
          <a:bodyPr/>
          <a:lstStyle>
            <a:lvl1pPr algn="l">
              <a:defRPr sz="12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noProof="0"/>
              <a:t>Click to edit Master title style</a:t>
            </a:r>
          </a:p>
        </p:txBody>
      </p:sp>
      <p:sp>
        <p:nvSpPr>
          <p:cNvPr id="18" name="Rectangle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3626" y="6494804"/>
            <a:ext cx="780010" cy="317158"/>
          </a:xfrm>
          <a:prstGeom prst="rect">
            <a:avLst/>
          </a:prstGeom>
        </p:spPr>
        <p:txBody>
          <a:bodyPr/>
          <a:lstStyle>
            <a:lvl1pPr algn="l">
              <a:defRPr sz="1200"/>
            </a:lvl1pPr>
          </a:lstStyle>
          <a:p>
            <a:fld id="{3A98EE3D-8CD1-4C3F-BD1C-C98C9596463C}" type="slidenum">
              <a:rPr lang="en-US" smtClean="0"/>
              <a:pPr/>
              <a:t>‹#›</a:t>
            </a:fld>
            <a:endParaRPr lang="en-US" dirty="0"/>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b="12868"/>
          <a:stretch/>
        </p:blipFill>
        <p:spPr>
          <a:xfrm>
            <a:off x="10425869" y="6253605"/>
            <a:ext cx="1731947" cy="578913"/>
          </a:xfrm>
          <a:prstGeom prst="rect">
            <a:avLst/>
          </a:prstGeom>
        </p:spPr>
      </p:pic>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bg1"/>
                </a:solidFill>
              </a:defRPr>
            </a:lvl1pPr>
          </a:lstStyle>
          <a:p>
            <a:r>
              <a:rPr lang="en-US" noProof="0"/>
              <a:t>Click icon to add picture</a:t>
            </a:r>
            <a:endParaRPr lang="en-US" noProof="0" dirty="0"/>
          </a:p>
        </p:txBody>
      </p:sp>
      <p:sp>
        <p:nvSpPr>
          <p:cNvPr id="3" name="Content Placeholder 2"/>
          <p:cNvSpPr>
            <a:spLocks noGrp="1"/>
          </p:cNvSpPr>
          <p:nvPr>
            <p:ph idx="1"/>
          </p:nvPr>
        </p:nvSpPr>
        <p:spPr>
          <a:xfrm>
            <a:off x="5458984" y="497808"/>
            <a:ext cx="5713841" cy="4868609"/>
          </a:xfrm>
        </p:spPr>
        <p:txBody>
          <a:bodyPr anchor="ct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endParaRPr lang="en-US" noProof="0" dirty="0"/>
          </a:p>
        </p:txBody>
      </p:sp>
      <p:sp>
        <p:nvSpPr>
          <p:cNvPr id="10"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3626" y="6494804"/>
            <a:ext cx="780010" cy="317158"/>
          </a:xfrm>
          <a:prstGeom prst="rect">
            <a:avLst/>
          </a:prstGeom>
        </p:spPr>
        <p:txBody>
          <a:bodyPr/>
          <a:lstStyle>
            <a:lvl1pPr algn="l">
              <a:defRPr sz="1200"/>
            </a:lvl1pPr>
          </a:lstStyle>
          <a:p>
            <a:fld id="{3A98EE3D-8CD1-4C3F-BD1C-C98C9596463C}"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868"/>
          <a:stretch/>
        </p:blipFill>
        <p:spPr>
          <a:xfrm>
            <a:off x="10425869" y="6253605"/>
            <a:ext cx="1731947" cy="578913"/>
          </a:xfrm>
          <a:prstGeom prst="rect">
            <a:avLst/>
          </a:prstGeom>
        </p:spPr>
      </p:pic>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
        <p:nvSpPr>
          <p:cNvPr id="10"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3626" y="6494804"/>
            <a:ext cx="780010" cy="317158"/>
          </a:xfrm>
          <a:prstGeom prst="rect">
            <a:avLst/>
          </a:prstGeom>
        </p:spPr>
        <p:txBody>
          <a:bodyPr/>
          <a:lstStyle>
            <a:lvl1pPr algn="l">
              <a:defRPr sz="1200"/>
            </a:lvl1pPr>
          </a:lstStyle>
          <a:p>
            <a:fld id="{3A98EE3D-8CD1-4C3F-BD1C-C98C9596463C}"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868"/>
          <a:stretch/>
        </p:blipFill>
        <p:spPr>
          <a:xfrm>
            <a:off x="10425869" y="6253605"/>
            <a:ext cx="1731947" cy="578913"/>
          </a:xfrm>
          <a:prstGeom prst="rect">
            <a:avLst/>
          </a:prstGeom>
        </p:spPr>
      </p:pic>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
        <p:nvSpPr>
          <p:cNvPr id="2" name="Title 1"/>
          <p:cNvSpPr>
            <a:spLocks noGrp="1"/>
          </p:cNvSpPr>
          <p:nvPr>
            <p:ph type="title"/>
          </p:nvPr>
        </p:nvSpPr>
        <p:spPr>
          <a:xfrm>
            <a:off x="3068577" y="880375"/>
            <a:ext cx="6054846" cy="634336"/>
          </a:xfrm>
        </p:spPr>
        <p:txBody>
          <a:bodyPr anchor="ctr">
            <a:noAutofit/>
          </a:bodyPr>
          <a:lstStyle>
            <a:lvl1pPr algn="ctr">
              <a:lnSpc>
                <a:spcPct val="90000"/>
              </a:lnSpc>
              <a:defRPr sz="3600" b="1" i="0">
                <a:solidFill>
                  <a:schemeClr val="tx1">
                    <a:lumMod val="75000"/>
                    <a:lumOff val="25000"/>
                  </a:schemeClr>
                </a:solidFill>
                <a:latin typeface="+mn-lt"/>
              </a:defRPr>
            </a:lvl1pPr>
          </a:lstStyle>
          <a:p>
            <a:r>
              <a:rPr lang="en-US" noProof="0"/>
              <a:t>Click to edit Master title style</a:t>
            </a:r>
          </a:p>
        </p:txBody>
      </p:sp>
      <p:sp>
        <p:nvSpPr>
          <p:cNvPr id="19" name="Rectangle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3626" y="6494804"/>
            <a:ext cx="780010" cy="317158"/>
          </a:xfrm>
          <a:prstGeom prst="rect">
            <a:avLst/>
          </a:prstGeom>
        </p:spPr>
        <p:txBody>
          <a:bodyPr/>
          <a:lstStyle>
            <a:lvl1pPr algn="l">
              <a:defRPr sz="1200"/>
            </a:lvl1pPr>
          </a:lstStyle>
          <a:p>
            <a:fld id="{3A98EE3D-8CD1-4C3F-BD1C-C98C9596463C}"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868"/>
          <a:stretch/>
        </p:blipFill>
        <p:spPr>
          <a:xfrm>
            <a:off x="10425869" y="6253605"/>
            <a:ext cx="1731947" cy="578913"/>
          </a:xfrm>
          <a:prstGeom prst="rect">
            <a:avLst/>
          </a:prstGeom>
        </p:spPr>
      </p:pic>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473373" y="943430"/>
            <a:ext cx="4699452"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Rectangle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3626" y="6494804"/>
            <a:ext cx="780010" cy="317158"/>
          </a:xfrm>
          <a:prstGeom prst="rect">
            <a:avLst/>
          </a:prstGeom>
        </p:spPr>
        <p:txBody>
          <a:bodyPr/>
          <a:lstStyle>
            <a:lvl1pPr algn="l">
              <a:defRPr sz="1200"/>
            </a:lvl1pPr>
          </a:lstStyle>
          <a:p>
            <a:fld id="{3A98EE3D-8CD1-4C3F-BD1C-C98C9596463C}" type="slidenum">
              <a:rPr lang="en-US" smtClean="0"/>
              <a:pPr/>
              <a:t>‹#›</a:t>
            </a:fld>
            <a:endParaRPr lang="en-US" dirty="0"/>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2868"/>
          <a:stretch/>
        </p:blipFill>
        <p:spPr>
          <a:xfrm>
            <a:off x="10425869" y="6253605"/>
            <a:ext cx="1731947" cy="578913"/>
          </a:xfrm>
          <a:prstGeom prst="rect">
            <a:avLst/>
          </a:prstGeom>
        </p:spPr>
      </p:pic>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518529" y="943430"/>
            <a:ext cx="4654296"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Rectangle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3626" y="6494804"/>
            <a:ext cx="780010" cy="317158"/>
          </a:xfrm>
          <a:prstGeom prst="rect">
            <a:avLst/>
          </a:prstGeom>
        </p:spPr>
        <p:txBody>
          <a:bodyPr/>
          <a:lstStyle>
            <a:lvl1pPr algn="l">
              <a:defRPr sz="1200"/>
            </a:lvl1pPr>
          </a:lstStyle>
          <a:p>
            <a:fld id="{3A98EE3D-8CD1-4C3F-BD1C-C98C9596463C}" type="slidenum">
              <a:rPr lang="en-US" smtClean="0"/>
              <a:pPr/>
              <a:t>‹#›</a:t>
            </a:fld>
            <a:endParaRPr lang="en-US" dirty="0"/>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2868"/>
          <a:stretch/>
        </p:blipFill>
        <p:spPr>
          <a:xfrm>
            <a:off x="10425869" y="6253605"/>
            <a:ext cx="1731947" cy="578913"/>
          </a:xfrm>
          <a:prstGeom prst="rect">
            <a:avLst/>
          </a:prstGeom>
        </p:spPr>
      </p:pic>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solidFill>
        </p:spPr>
        <p:txBody>
          <a:bodyPr lIns="457200" tIns="45720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799362"/>
            <a:ext cx="10113645" cy="743682"/>
          </a:xfrm>
        </p:spPr>
        <p:txBody>
          <a:bodyPr tIns="0" bIns="0" anchor="b">
            <a:noAutofit/>
          </a:bodyPr>
          <a:lstStyle>
            <a:lvl1pPr algn="ctr">
              <a:defRPr sz="4400" b="1">
                <a:solidFill>
                  <a:srgbClr val="FFFFFF"/>
                </a:solidFill>
              </a:defRPr>
            </a:lvl1pPr>
          </a:lstStyle>
          <a:p>
            <a:r>
              <a:rPr lang="en-US" noProof="0"/>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a:xfrm>
            <a:off x="6834126" y="6446838"/>
            <a:ext cx="2584850" cy="365125"/>
          </a:xfrm>
          <a:prstGeom prst="rect">
            <a:avLst/>
          </a:prstGeom>
        </p:spPr>
        <p:txBody>
          <a:bodyPr/>
          <a:lstStyle>
            <a:lvl1pPr>
              <a:defRPr>
                <a:solidFill>
                  <a:schemeClr val="bg1"/>
                </a:solidFill>
              </a:defRPr>
            </a:lvl1pPr>
          </a:lstStyle>
          <a:p>
            <a:endParaRPr lang="en-US" noProof="0" dirty="0"/>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lvl1pPr>
              <a:defRPr>
                <a:solidFill>
                  <a:schemeClr val="bg1"/>
                </a:solidFill>
              </a:defRPr>
            </a:lvl1pPr>
          </a:lstStyle>
          <a:p>
            <a:r>
              <a:rPr lang="en-US" noProof="0"/>
              <a:t>Proprietary &amp; Confidential  |  Zette Consulting © 2017</a:t>
            </a:r>
            <a:endParaRPr lang="en-US" noProof="0" dirty="0"/>
          </a:p>
        </p:txBody>
      </p:sp>
      <p:sp>
        <p:nvSpPr>
          <p:cNvPr id="7" name="Slide Number Placeholder 6"/>
          <p:cNvSpPr>
            <a:spLocks noGrp="1"/>
          </p:cNvSpPr>
          <p:nvPr>
            <p:ph type="sldNum" sz="quarter" idx="12"/>
          </p:nvPr>
        </p:nvSpPr>
        <p:spPr>
          <a:xfrm>
            <a:off x="11349891" y="6424510"/>
            <a:ext cx="780010" cy="365125"/>
          </a:xfrm>
          <a:prstGeom prst="rect">
            <a:avLst/>
          </a:prstGeom>
        </p:spPr>
        <p:txBody>
          <a:bodyPr/>
          <a:lstStyle>
            <a:lvl1pPr>
              <a:defRPr>
                <a:solidFill>
                  <a:schemeClr val="bg1"/>
                </a:solidFill>
              </a:defRPr>
            </a:lvl1pPr>
          </a:lstStyle>
          <a:p>
            <a:fld id="{3A98EE3D-8CD1-4C3F-BD1C-C98C9596463C}" type="slidenum">
              <a:rPr lang="en-US" noProof="0" smtClean="0"/>
              <a:pPr/>
              <a:t>‹#›</a:t>
            </a:fld>
            <a:endParaRPr lang="en-US" noProof="0" dirty="0"/>
          </a:p>
        </p:txBody>
      </p:sp>
      <p:sp>
        <p:nvSpPr>
          <p:cNvPr id="9" name="Rectangle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97280" y="673586"/>
            <a:ext cx="10058400" cy="1117113"/>
          </a:xfrm>
        </p:spPr>
        <p:txBody>
          <a:bodyPr/>
          <a:lstStyle/>
          <a:p>
            <a:r>
              <a:rPr lang="en-US" dirty="0"/>
              <a:t>Click to edit Master title style</a:t>
            </a:r>
          </a:p>
        </p:txBody>
      </p:sp>
      <p:sp>
        <p:nvSpPr>
          <p:cNvPr id="11"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3626" y="6494804"/>
            <a:ext cx="780010" cy="317158"/>
          </a:xfrm>
          <a:prstGeom prst="rect">
            <a:avLst/>
          </a:prstGeom>
        </p:spPr>
        <p:txBody>
          <a:bodyPr/>
          <a:lstStyle>
            <a:lvl1pPr algn="l">
              <a:defRPr sz="12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C93D4F-3003-4D58-9AFB-356A0F800F42}"/>
              </a:ext>
            </a:extLst>
          </p:cNvPr>
          <p:cNvSpPr/>
          <p:nvPr userDrawn="1"/>
        </p:nvSpPr>
        <p:spPr>
          <a:xfrm>
            <a:off x="721360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2" name="Title 1"/>
          <p:cNvSpPr>
            <a:spLocks noGrp="1"/>
          </p:cNvSpPr>
          <p:nvPr>
            <p:ph type="ctrTitle"/>
          </p:nvPr>
        </p:nvSpPr>
        <p:spPr>
          <a:xfrm>
            <a:off x="7710426" y="758952"/>
            <a:ext cx="3788154" cy="3227514"/>
          </a:xfrm>
        </p:spPr>
        <p:txBody>
          <a:bodyPr anchor="b">
            <a:normAutofit/>
          </a:bodyPr>
          <a:lstStyle>
            <a:lvl1pPr algn="l">
              <a:lnSpc>
                <a:spcPct val="90000"/>
              </a:lnSpc>
              <a:defRPr sz="6000" b="1" spc="-50" baseline="0">
                <a:solidFill>
                  <a:schemeClr val="accent1"/>
                </a:solidFill>
                <a:latin typeface="+mn-lt"/>
              </a:defRPr>
            </a:lvl1pPr>
          </a:lstStyle>
          <a:p>
            <a:r>
              <a:rPr lang="en-US" noProof="0"/>
              <a:t>Click to edit Master title style</a:t>
            </a:r>
          </a:p>
        </p:txBody>
      </p:sp>
      <p:sp>
        <p:nvSpPr>
          <p:cNvPr id="3" name="Subtitle 2"/>
          <p:cNvSpPr>
            <a:spLocks noGrp="1"/>
          </p:cNvSpPr>
          <p:nvPr>
            <p:ph type="subTitle" idx="1"/>
          </p:nvPr>
        </p:nvSpPr>
        <p:spPr>
          <a:xfrm>
            <a:off x="7713197" y="4508500"/>
            <a:ext cx="3788154"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713105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46200"/>
            <a:ext cx="2448033" cy="4530725"/>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092200" y="1346200"/>
            <a:ext cx="7480300" cy="4530723"/>
          </a:xfrm>
        </p:spPr>
        <p:txBody>
          <a:bodyPr vert="eaVert" lIns="45720" tIns="0" rIns="45720" bIns="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Rectangle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3626" y="6494804"/>
            <a:ext cx="780010" cy="317158"/>
          </a:xfrm>
          <a:prstGeom prst="rect">
            <a:avLst/>
          </a:prstGeom>
        </p:spPr>
        <p:txBody>
          <a:bodyPr/>
          <a:lstStyle>
            <a:lvl1pPr algn="l">
              <a:defRPr sz="1200"/>
            </a:lvl1pPr>
          </a:lstStyle>
          <a:p>
            <a:fld id="{3A98EE3D-8CD1-4C3F-BD1C-C98C9596463C}" type="slidenum">
              <a:rPr lang="en-US" smtClean="0"/>
              <a:pPr/>
              <a:t>‹#›</a:t>
            </a:fld>
            <a:endParaRPr lang="en-US" dirty="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12868"/>
          <a:stretch/>
        </p:blipFill>
        <p:spPr>
          <a:xfrm>
            <a:off x="10425869" y="6253605"/>
            <a:ext cx="1731947" cy="578913"/>
          </a:xfrm>
          <a:prstGeom prst="rect">
            <a:avLst/>
          </a:prstGeom>
        </p:spPr>
      </p:pic>
    </p:spTree>
    <p:extLst>
      <p:ext uri="{BB962C8B-B14F-4D97-AF65-F5344CB8AC3E}">
        <p14:creationId xmlns:p14="http://schemas.microsoft.com/office/powerpoint/2010/main" val="2940687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05FF6-C262-4F26-84C6-4A1A80FCCAE7}"/>
              </a:ext>
            </a:extLst>
          </p:cNvPr>
          <p:cNvSpPr>
            <a:spLocks noGrp="1"/>
          </p:cNvSpPr>
          <p:nvPr>
            <p:ph type="title" hasCustomPrompt="1"/>
          </p:nvPr>
        </p:nvSpPr>
        <p:spPr>
          <a:xfrm>
            <a:off x="838199" y="2416733"/>
            <a:ext cx="5944153" cy="1651916"/>
          </a:xfrm>
        </p:spPr>
        <p:txBody>
          <a:bodyPr tIns="91440" anchor="t" anchorCtr="0">
            <a:noAutofit/>
          </a:bodyPr>
          <a:lstStyle>
            <a:lvl1pPr marL="0">
              <a:lnSpc>
                <a:spcPct val="100000"/>
              </a:lnSpc>
              <a:defRPr sz="4800">
                <a:solidFill>
                  <a:schemeClr val="tx2"/>
                </a:solidFill>
              </a:defRPr>
            </a:lvl1pPr>
          </a:lstStyle>
          <a:p>
            <a:r>
              <a:rPr lang="en-GB" dirty="0"/>
              <a:t>Presentation Title</a:t>
            </a:r>
          </a:p>
        </p:txBody>
      </p:sp>
      <p:sp>
        <p:nvSpPr>
          <p:cNvPr id="24" name="Text Placeholder 23">
            <a:extLst>
              <a:ext uri="{FF2B5EF4-FFF2-40B4-BE49-F238E27FC236}">
                <a16:creationId xmlns:a16="http://schemas.microsoft.com/office/drawing/2014/main" id="{3F65973C-9F27-4BDC-978F-2360481FC588}"/>
              </a:ext>
            </a:extLst>
          </p:cNvPr>
          <p:cNvSpPr>
            <a:spLocks noGrp="1"/>
          </p:cNvSpPr>
          <p:nvPr>
            <p:ph type="body" sz="quarter" idx="18" hasCustomPrompt="1"/>
          </p:nvPr>
        </p:nvSpPr>
        <p:spPr>
          <a:xfrm>
            <a:off x="838199" y="4236513"/>
            <a:ext cx="5944153" cy="352417"/>
          </a:xfrm>
          <a:prstGeom prst="rect">
            <a:avLst/>
          </a:prstGeom>
        </p:spPr>
        <p:txBody>
          <a:bodyPr>
            <a:noAutofit/>
          </a:bodyPr>
          <a:lstStyle>
            <a:lvl1pPr marL="0" indent="0">
              <a:buNone/>
              <a:defRPr sz="1800" b="0" i="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en-GB" dirty="0"/>
              <a:t>Optional subtitle</a:t>
            </a:r>
          </a:p>
        </p:txBody>
      </p:sp>
      <p:sp>
        <p:nvSpPr>
          <p:cNvPr id="22" name="Text Placeholder 23">
            <a:extLst>
              <a:ext uri="{FF2B5EF4-FFF2-40B4-BE49-F238E27FC236}">
                <a16:creationId xmlns:a16="http://schemas.microsoft.com/office/drawing/2014/main" id="{489ED6A3-D898-4041-8463-3B92ED1921EB}"/>
              </a:ext>
            </a:extLst>
          </p:cNvPr>
          <p:cNvSpPr>
            <a:spLocks noGrp="1"/>
          </p:cNvSpPr>
          <p:nvPr>
            <p:ph type="body" sz="quarter" idx="21" hasCustomPrompt="1"/>
          </p:nvPr>
        </p:nvSpPr>
        <p:spPr>
          <a:xfrm>
            <a:off x="838199" y="4801457"/>
            <a:ext cx="5944153" cy="352417"/>
          </a:xfrm>
          <a:prstGeom prst="rect">
            <a:avLst/>
          </a:prstGeom>
        </p:spPr>
        <p:txBody>
          <a:bodyPr anchor="ctr"/>
          <a:lstStyle>
            <a:lvl1pPr marL="0" marR="0" indent="0" algn="l" defTabSz="914400" rtl="0" eaLnBrk="1" fontAlgn="auto" latinLnBrk="0" hangingPunct="1">
              <a:lnSpc>
                <a:spcPct val="110000"/>
              </a:lnSpc>
              <a:spcBef>
                <a:spcPts val="400"/>
              </a:spcBef>
              <a:spcAft>
                <a:spcPts val="600"/>
              </a:spcAft>
              <a:buClr>
                <a:srgbClr val="F70656"/>
              </a:buClr>
              <a:buSzPct val="100000"/>
              <a:buFont typeface="Arial" panose="020B0604020202020204" pitchFamily="34" charset="0"/>
              <a:buNone/>
              <a:tabLst/>
              <a:defRPr sz="1400" b="0" i="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a:t>Presented By: Name Goes Here</a:t>
            </a:r>
          </a:p>
        </p:txBody>
      </p:sp>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xmlns="" val="1"/>
              </a:ext>
            </a:extLst>
          </p:cNvPr>
          <p:cNvCxnSpPr>
            <a:cxnSpLocks/>
          </p:cNvCxnSpPr>
          <p:nvPr/>
        </p:nvCxnSpPr>
        <p:spPr>
          <a:xfrm>
            <a:off x="838199" y="1982365"/>
            <a:ext cx="655435" cy="0"/>
          </a:xfrm>
          <a:prstGeom prst="line">
            <a:avLst/>
          </a:prstGeom>
          <a:ln w="19050">
            <a:solidFill>
              <a:schemeClr val="tx2"/>
            </a:solidFill>
          </a:ln>
        </p:spPr>
        <p:style>
          <a:lnRef idx="1">
            <a:schemeClr val="accent4"/>
          </a:lnRef>
          <a:fillRef idx="0">
            <a:schemeClr val="accent4"/>
          </a:fillRef>
          <a:effectRef idx="0">
            <a:schemeClr val="accent4"/>
          </a:effectRef>
          <a:fontRef idx="minor">
            <a:schemeClr val="tx1"/>
          </a:fontRef>
        </p:style>
      </p:cxnSp>
      <p:sp>
        <p:nvSpPr>
          <p:cNvPr id="13" name="Text Placeholder 12">
            <a:extLst>
              <a:ext uri="{FF2B5EF4-FFF2-40B4-BE49-F238E27FC236}">
                <a16:creationId xmlns:a16="http://schemas.microsoft.com/office/drawing/2014/main" id="{8ECE5A20-4227-E348-84F8-A5D40EA906CE}"/>
              </a:ext>
            </a:extLst>
          </p:cNvPr>
          <p:cNvSpPr>
            <a:spLocks noGrp="1"/>
          </p:cNvSpPr>
          <p:nvPr>
            <p:ph type="body" sz="quarter" idx="25" hasCustomPrompt="1"/>
          </p:nvPr>
        </p:nvSpPr>
        <p:spPr>
          <a:xfrm>
            <a:off x="838199" y="1514067"/>
            <a:ext cx="2974975" cy="268288"/>
          </a:xfrm>
          <a:prstGeom prst="rect">
            <a:avLst/>
          </a:prstGeom>
        </p:spPr>
        <p:txBody>
          <a:bodyPr anchor="b" anchorCtr="0">
            <a:normAutofit/>
          </a:bodyPr>
          <a:lstStyle>
            <a:lvl1pPr marL="14414" indent="0">
              <a:buNone/>
              <a:defRPr sz="1000" b="0" i="0" cap="all" spc="200"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DATE</a:t>
            </a:r>
          </a:p>
        </p:txBody>
      </p:sp>
      <p:sp>
        <p:nvSpPr>
          <p:cNvPr id="6" name="Picture Placeholder 5">
            <a:extLst>
              <a:ext uri="{FF2B5EF4-FFF2-40B4-BE49-F238E27FC236}">
                <a16:creationId xmlns:a16="http://schemas.microsoft.com/office/drawing/2014/main" id="{D19802E2-8972-2142-BA38-212A15C1F0E4}"/>
              </a:ext>
            </a:extLst>
          </p:cNvPr>
          <p:cNvSpPr>
            <a:spLocks noGrp="1"/>
          </p:cNvSpPr>
          <p:nvPr>
            <p:ph type="pic" sz="quarter" idx="28"/>
          </p:nvPr>
        </p:nvSpPr>
        <p:spPr>
          <a:xfrm>
            <a:off x="7617125" y="0"/>
            <a:ext cx="4574875" cy="6858000"/>
          </a:xfrm>
          <a:prstGeom prst="rect">
            <a:avLst/>
          </a:prstGeom>
        </p:spPr>
        <p:txBody>
          <a:bodyPr anchor="ctr"/>
          <a:lstStyle>
            <a:lvl1pPr marL="73152" indent="0" algn="ctr">
              <a:buNone/>
              <a:defRPr>
                <a:solidFill>
                  <a:schemeClr val="bg1"/>
                </a:solidFill>
              </a:defRPr>
            </a:lvl1pPr>
          </a:lstStyle>
          <a:p>
            <a:endParaRPr lang="en-US" dirty="0"/>
          </a:p>
        </p:txBody>
      </p:sp>
    </p:spTree>
    <p:extLst>
      <p:ext uri="{BB962C8B-B14F-4D97-AF65-F5344CB8AC3E}">
        <p14:creationId xmlns:p14="http://schemas.microsoft.com/office/powerpoint/2010/main" val="422242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5" name="Google Shape;36;p9"/>
          <p:cNvSpPr>
            <a:spLocks noChangeArrowheads="1"/>
          </p:cNvSpPr>
          <p:nvPr/>
        </p:nvSpPr>
        <p:spPr bwMode="auto">
          <a:xfrm>
            <a:off x="6096000" y="0"/>
            <a:ext cx="6096000" cy="6858000"/>
          </a:xfrm>
          <a:prstGeom prst="rect">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1800"/>
          </a:p>
        </p:txBody>
      </p:sp>
      <p:sp>
        <p:nvSpPr>
          <p:cNvPr id="37" name="Google Shape;37;p9"/>
          <p:cNvSpPr txBox="1">
            <a:spLocks noGrp="1"/>
          </p:cNvSpPr>
          <p:nvPr>
            <p:ph type="title"/>
          </p:nvPr>
        </p:nvSpPr>
        <p:spPr>
          <a:xfrm>
            <a:off x="354000" y="1644233"/>
            <a:ext cx="5393600" cy="1976400"/>
          </a:xfrm>
          <a:prstGeom prst="rect">
            <a:avLst/>
          </a:prstGeom>
        </p:spPr>
        <p:txBody>
          <a:bodyPr spcFirstLastPara="1" lIns="91425" tIns="91425" rIns="91425" bIns="91425" anchor="b">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lIns="91425" tIns="91425" rIns="91425" b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lIns="91425" tIns="91425" rIns="91425" bIns="91425" anchor="ctr">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 name="Google Shape;40;p9"/>
          <p:cNvSpPr txBox="1">
            <a:spLocks noGrp="1"/>
          </p:cNvSpPr>
          <p:nvPr>
            <p:ph type="sldNum" idx="10"/>
          </p:nvPr>
        </p:nvSpPr>
        <p:spPr>
          <a:xfrm>
            <a:off x="11296651" y="6218239"/>
            <a:ext cx="732367" cy="523875"/>
          </a:xfrm>
        </p:spPr>
        <p:txBody>
          <a:bodyPr lIns="91425" tIns="91425" rIns="91425" bIns="91425" anchor="ctr">
            <a:normAutofit/>
          </a:bodyPr>
          <a:lstStyle>
            <a:lvl1pPr>
              <a:defRPr/>
            </a:lvl1pPr>
          </a:lstStyle>
          <a:p>
            <a:fld id="{CFA1BC28-0BD9-44C5-BD11-3516653B9A21}" type="slidenum">
              <a:rPr lang="en-US" altLang="en-US"/>
              <a:pPr/>
              <a:t>‹#›</a:t>
            </a:fld>
            <a:endParaRPr lang="en-US" altLang="en-US"/>
          </a:p>
        </p:txBody>
      </p:sp>
    </p:spTree>
    <p:extLst>
      <p:ext uri="{BB962C8B-B14F-4D97-AF65-F5344CB8AC3E}">
        <p14:creationId xmlns:p14="http://schemas.microsoft.com/office/powerpoint/2010/main" val="333848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0"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3626" y="6494804"/>
            <a:ext cx="780010" cy="317158"/>
          </a:xfrm>
          <a:prstGeom prst="rect">
            <a:avLst/>
          </a:prstGeom>
        </p:spPr>
        <p:txBody>
          <a:bodyPr/>
          <a:lstStyle>
            <a:lvl1pPr algn="l">
              <a:defRPr sz="1200"/>
            </a:lvl1pPr>
          </a:lstStyle>
          <a:p>
            <a:fld id="{3A98EE3D-8CD1-4C3F-BD1C-C98C9596463C}" type="slidenum">
              <a:rPr lang="en-US" smtClean="0"/>
              <a:pPr/>
              <a:t>‹#›</a:t>
            </a:fld>
            <a:endParaRPr lang="en-US"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b="12868"/>
          <a:stretch/>
        </p:blipFill>
        <p:spPr>
          <a:xfrm>
            <a:off x="10425869" y="6253605"/>
            <a:ext cx="1731947" cy="578913"/>
          </a:xfrm>
          <a:prstGeom prst="rect">
            <a:avLst/>
          </a:prstGeom>
        </p:spPr>
      </p:pic>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2641599" y="3746500"/>
            <a:ext cx="8331202" cy="1308100"/>
          </a:xfrm>
        </p:spPr>
        <p:txBody>
          <a:bodyPr anchor="b" anchorCtr="0">
            <a:noAutofit/>
          </a:bodyPr>
          <a:lstStyle>
            <a:lvl1pP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2641600" y="5219700"/>
            <a:ext cx="8331201" cy="586740"/>
          </a:xfrm>
        </p:spPr>
        <p:txBody>
          <a:bodyPr lIns="91440" rIns="9144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253605"/>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1930399" y="3746500"/>
            <a:ext cx="8331202" cy="1308100"/>
          </a:xfrm>
        </p:spPr>
        <p:txBody>
          <a:bodyPr anchor="b" anchorCtr="0">
            <a:noAutofit/>
          </a:bodyPr>
          <a:lstStyle>
            <a:lvl1pPr algn="ct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1930400" y="5219700"/>
            <a:ext cx="8331201" cy="586740"/>
          </a:xfrm>
        </p:spPr>
        <p:txBody>
          <a:bodyPr lIns="91440" rIns="9144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3626" y="6494804"/>
            <a:ext cx="780010" cy="317158"/>
          </a:xfrm>
          <a:prstGeom prst="rect">
            <a:avLst/>
          </a:prstGeom>
        </p:spPr>
        <p:txBody>
          <a:bodyPr/>
          <a:lstStyle>
            <a:lvl1pPr algn="l">
              <a:defRPr sz="1200"/>
            </a:lvl1pPr>
          </a:lstStyle>
          <a:p>
            <a:fld id="{3A98EE3D-8CD1-4C3F-BD1C-C98C9596463C}" type="slidenum">
              <a:rPr lang="en-US" smtClean="0"/>
              <a:pPr/>
              <a:t>‹#›</a:t>
            </a:fld>
            <a:endParaRPr lang="en-US"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b="12868"/>
          <a:stretch/>
        </p:blipFill>
        <p:spPr>
          <a:xfrm>
            <a:off x="10425869" y="6253605"/>
            <a:ext cx="1731947" cy="578913"/>
          </a:xfrm>
          <a:prstGeom prst="rect">
            <a:avLst/>
          </a:prstGeom>
        </p:spPr>
      </p:pic>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3626" y="6494804"/>
            <a:ext cx="780010" cy="317158"/>
          </a:xfrm>
          <a:prstGeom prst="rect">
            <a:avLst/>
          </a:prstGeom>
        </p:spPr>
        <p:txBody>
          <a:bodyPr/>
          <a:lstStyle>
            <a:lvl1pPr algn="l">
              <a:defRPr sz="12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86731" y="2958274"/>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5395" y="2958273"/>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3626" y="6446837"/>
            <a:ext cx="780010" cy="365125"/>
          </a:xfrm>
          <a:prstGeom prst="rect">
            <a:avLst/>
          </a:prstGeom>
        </p:spPr>
        <p:txBody>
          <a:bodyPr/>
          <a:lstStyle>
            <a:lvl1pPr algn="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3626" y="6469166"/>
            <a:ext cx="780010" cy="342796"/>
          </a:xfrm>
          <a:prstGeom prst="rect">
            <a:avLst/>
          </a:prstGeom>
        </p:spPr>
        <p:txBody>
          <a:bodyPr/>
          <a:lstStyle>
            <a:lvl1pPr algn="l">
              <a:defRPr sz="12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3626" y="6494804"/>
            <a:ext cx="780010" cy="317158"/>
          </a:xfrm>
          <a:prstGeom prst="rect">
            <a:avLst/>
          </a:prstGeom>
        </p:spPr>
        <p:txBody>
          <a:bodyPr/>
          <a:lstStyle>
            <a:lvl1pPr algn="l">
              <a:defRPr sz="1200"/>
            </a:lvl1pPr>
          </a:lstStyle>
          <a:p>
            <a:fld id="{3A98EE3D-8CD1-4C3F-BD1C-C98C9596463C}"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2868"/>
          <a:stretch/>
        </p:blipFill>
        <p:spPr>
          <a:xfrm>
            <a:off x="10425869" y="6253605"/>
            <a:ext cx="1731947" cy="578913"/>
          </a:xfrm>
          <a:prstGeom prst="rect">
            <a:avLst/>
          </a:prstGeom>
        </p:spPr>
      </p:pic>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Rectangle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Slide Number Placeholder 7">
            <a:extLst>
              <a:ext uri="{FF2B5EF4-FFF2-40B4-BE49-F238E27FC236}">
                <a16:creationId xmlns:a16="http://schemas.microsoft.com/office/drawing/2014/main" id="{D01080F2-251A-4B88-9A62-16F46D724F83}"/>
              </a:ext>
            </a:extLst>
          </p:cNvPr>
          <p:cNvSpPr>
            <a:spLocks noGrp="1"/>
          </p:cNvSpPr>
          <p:nvPr>
            <p:ph type="sldNum" sz="quarter" idx="4"/>
          </p:nvPr>
        </p:nvSpPr>
        <p:spPr>
          <a:xfrm>
            <a:off x="103626" y="6494804"/>
            <a:ext cx="780010" cy="317158"/>
          </a:xfrm>
          <a:prstGeom prst="rect">
            <a:avLst/>
          </a:prstGeom>
        </p:spPr>
        <p:txBody>
          <a:bodyPr/>
          <a:lstStyle>
            <a:lvl1pPr algn="l">
              <a:defRPr sz="1200"/>
            </a:lvl1pPr>
          </a:lstStyle>
          <a:p>
            <a:fld id="{3A98EE3D-8CD1-4C3F-BD1C-C98C9596463C}" type="slidenum">
              <a:rPr lang="en-US" smtClean="0"/>
              <a:pPr/>
              <a:t>‹#›</a:t>
            </a:fld>
            <a:endParaRPr lang="en-US" dirty="0"/>
          </a:p>
        </p:txBody>
      </p:sp>
      <p:pic>
        <p:nvPicPr>
          <p:cNvPr id="10" name="Picture 9"/>
          <p:cNvPicPr>
            <a:picLocks noChangeAspect="1"/>
          </p:cNvPicPr>
          <p:nvPr userDrawn="1"/>
        </p:nvPicPr>
        <p:blipFill rotWithShape="1">
          <a:blip r:embed="rId24" cstate="print">
            <a:extLst>
              <a:ext uri="{28A0092B-C50C-407E-A947-70E740481C1C}">
                <a14:useLocalDpi xmlns:a14="http://schemas.microsoft.com/office/drawing/2010/main" val="0"/>
              </a:ext>
            </a:extLst>
          </a:blip>
          <a:srcRect b="12868"/>
          <a:stretch/>
        </p:blipFill>
        <p:spPr>
          <a:xfrm>
            <a:off x="10425869" y="6253605"/>
            <a:ext cx="1731947" cy="578913"/>
          </a:xfrm>
          <a:prstGeom prst="rect">
            <a:avLst/>
          </a:prstGeom>
        </p:spPr>
      </p:pic>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 id="2147483728" r:id="rId21"/>
    <p:sldLayoutId id="2147483731" r:id="rId22"/>
  </p:sldLayoutIdLst>
  <p:hf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FFB5E3C-FE17-44EA-B59B-183125D08F7C}"/>
              </a:ext>
            </a:extLst>
          </p:cNvPr>
          <p:cNvSpPr>
            <a:spLocks noGrp="1"/>
          </p:cNvSpPr>
          <p:nvPr>
            <p:ph type="subTitle" idx="1"/>
          </p:nvPr>
        </p:nvSpPr>
        <p:spPr>
          <a:xfrm>
            <a:off x="7740144" y="5546216"/>
            <a:ext cx="4147056" cy="753237"/>
          </a:xfrm>
        </p:spPr>
        <p:txBody>
          <a:bodyPr>
            <a:noAutofit/>
          </a:bodyPr>
          <a:lstStyle/>
          <a:p>
            <a:pPr>
              <a:spcBef>
                <a:spcPts val="0"/>
              </a:spcBef>
            </a:pPr>
            <a:r>
              <a:rPr lang="en-US" sz="1800" b="1" spc="600" dirty="0">
                <a:solidFill>
                  <a:schemeClr val="accent5"/>
                </a:solidFill>
                <a:latin typeface="Roboto" panose="02000000000000000000" pitchFamily="2" charset="0"/>
                <a:ea typeface="Roboto" panose="02000000000000000000" pitchFamily="2" charset="0"/>
              </a:rPr>
              <a:t>TACDC </a:t>
            </a:r>
          </a:p>
          <a:p>
            <a:pPr>
              <a:spcBef>
                <a:spcPts val="0"/>
              </a:spcBef>
            </a:pPr>
            <a:r>
              <a:rPr lang="en-US" sz="1600" b="1" spc="300" dirty="0">
                <a:solidFill>
                  <a:schemeClr val="accent5"/>
                </a:solidFill>
                <a:latin typeface="Roboto" panose="02000000000000000000" pitchFamily="2" charset="0"/>
                <a:ea typeface="Roboto" panose="02000000000000000000" pitchFamily="2" charset="0"/>
              </a:rPr>
              <a:t>Policy AGENDA report</a:t>
            </a:r>
          </a:p>
          <a:p>
            <a:r>
              <a:rPr lang="en-US" sz="1800" spc="600" dirty="0">
                <a:solidFill>
                  <a:schemeClr val="accent5"/>
                </a:solidFill>
                <a:latin typeface="Roboto" panose="02000000000000000000" pitchFamily="2" charset="0"/>
                <a:ea typeface="Roboto" panose="02000000000000000000" pitchFamily="2" charset="0"/>
              </a:rPr>
              <a:t>November 9, 2022</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93" y="1755648"/>
            <a:ext cx="6032171" cy="2311507"/>
          </a:xfrm>
          <a:prstGeom prst="rect">
            <a:avLst/>
          </a:prstGeom>
        </p:spPr>
      </p:pic>
    </p:spTree>
    <p:extLst>
      <p:ext uri="{BB962C8B-B14F-4D97-AF65-F5344CB8AC3E}">
        <p14:creationId xmlns:p14="http://schemas.microsoft.com/office/powerpoint/2010/main" val="4094719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noChangeArrowheads="1"/>
          </p:cNvSpPr>
          <p:nvPr>
            <p:ph type="title"/>
          </p:nvPr>
        </p:nvSpPr>
        <p:spPr>
          <a:xfrm>
            <a:off x="1066800" y="391443"/>
            <a:ext cx="10058400" cy="1719936"/>
          </a:xfrm>
        </p:spPr>
        <p:txBody>
          <a:bodyPr>
            <a:normAutofit fontScale="90000"/>
          </a:bodyPr>
          <a:lstStyle/>
          <a:p>
            <a:r>
              <a:rPr lang="en-US" altLang="en-US" dirty="0">
                <a:ea typeface="ＭＳ Ｐゴシック" panose="020B0600070205080204" pitchFamily="34" charset="-128"/>
              </a:rPr>
              <a:t>How We Get There? Educating members, building coalitions and a movement -People’s Budget</a:t>
            </a:r>
          </a:p>
        </p:txBody>
      </p:sp>
      <p:sp>
        <p:nvSpPr>
          <p:cNvPr id="27651" name="Slide Number Placeholder 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11DF031-4C4F-40E7-A60D-DE5FD7B0A984}" type="slidenum">
              <a:rPr lang="en-US" altLang="en-US" sz="1400"/>
              <a:pPr>
                <a:spcBef>
                  <a:spcPct val="0"/>
                </a:spcBef>
                <a:buFontTx/>
                <a:buNone/>
              </a:pPr>
              <a:t>10</a:t>
            </a:fld>
            <a:endParaRPr lang="en-US" altLang="en-US" sz="1400"/>
          </a:p>
        </p:txBody>
      </p:sp>
      <p:sp>
        <p:nvSpPr>
          <p:cNvPr id="27652" name="TextBox 5"/>
          <p:cNvSpPr txBox="1">
            <a:spLocks noChangeArrowheads="1"/>
          </p:cNvSpPr>
          <p:nvPr/>
        </p:nvSpPr>
        <p:spPr bwMode="auto">
          <a:xfrm>
            <a:off x="3810000" y="32448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 </a:t>
            </a:r>
          </a:p>
        </p:txBody>
      </p:sp>
      <p:sp>
        <p:nvSpPr>
          <p:cNvPr id="27653" name="TextBox 7"/>
          <p:cNvSpPr txBox="1">
            <a:spLocks noChangeArrowheads="1"/>
          </p:cNvSpPr>
          <p:nvPr/>
        </p:nvSpPr>
        <p:spPr bwMode="auto">
          <a:xfrm>
            <a:off x="3810000" y="32448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 </a:t>
            </a:r>
          </a:p>
        </p:txBody>
      </p:sp>
      <p:sp>
        <p:nvSpPr>
          <p:cNvPr id="27654" name="TextBox 9"/>
          <p:cNvSpPr txBox="1">
            <a:spLocks noChangeArrowheads="1"/>
          </p:cNvSpPr>
          <p:nvPr/>
        </p:nvSpPr>
        <p:spPr bwMode="auto">
          <a:xfrm>
            <a:off x="3810000" y="32448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 </a:t>
            </a:r>
          </a:p>
        </p:txBody>
      </p:sp>
      <p:pic>
        <p:nvPicPr>
          <p:cNvPr id="27657" name="Google Shape;106;p19"/>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088867" y="3172661"/>
            <a:ext cx="5364524" cy="3017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1469B559-2F65-219D-592A-B90F4145151E}"/>
              </a:ext>
            </a:extLst>
          </p:cNvPr>
          <p:cNvSpPr txBox="1"/>
          <p:nvPr/>
        </p:nvSpPr>
        <p:spPr>
          <a:xfrm>
            <a:off x="1053369" y="2529269"/>
            <a:ext cx="5456940" cy="369332"/>
          </a:xfrm>
          <a:prstGeom prst="rect">
            <a:avLst/>
          </a:prstGeom>
          <a:noFill/>
        </p:spPr>
        <p:txBody>
          <a:bodyPr wrap="square" rtlCol="0">
            <a:spAutoFit/>
          </a:bodyPr>
          <a:lstStyle/>
          <a:p>
            <a:pPr algn="ctr"/>
            <a:r>
              <a:rPr lang="en-US" dirty="0"/>
              <a:t>Long-term Investments in Education</a:t>
            </a:r>
          </a:p>
        </p:txBody>
      </p:sp>
      <p:sp>
        <p:nvSpPr>
          <p:cNvPr id="3" name="TextBox 2">
            <a:extLst>
              <a:ext uri="{FF2B5EF4-FFF2-40B4-BE49-F238E27FC236}">
                <a16:creationId xmlns:a16="http://schemas.microsoft.com/office/drawing/2014/main" id="{33AB64E2-F7F8-20FF-E2AE-06D805DC567C}"/>
              </a:ext>
            </a:extLst>
          </p:cNvPr>
          <p:cNvSpPr txBox="1"/>
          <p:nvPr/>
        </p:nvSpPr>
        <p:spPr>
          <a:xfrm>
            <a:off x="7003149" y="2527409"/>
            <a:ext cx="4120480" cy="369332"/>
          </a:xfrm>
          <a:prstGeom prst="rect">
            <a:avLst/>
          </a:prstGeom>
          <a:noFill/>
        </p:spPr>
        <p:txBody>
          <a:bodyPr wrap="square" rtlCol="0">
            <a:spAutoFit/>
          </a:bodyPr>
          <a:lstStyle/>
          <a:p>
            <a:pPr algn="ctr"/>
            <a:r>
              <a:rPr lang="en-US" dirty="0"/>
              <a:t>Race-Class Narrative Key Component</a:t>
            </a:r>
          </a:p>
        </p:txBody>
      </p:sp>
      <p:pic>
        <p:nvPicPr>
          <p:cNvPr id="5" name="Picture 4" descr="Diagram&#10;&#10;Description automatically generated">
            <a:extLst>
              <a:ext uri="{FF2B5EF4-FFF2-40B4-BE49-F238E27FC236}">
                <a16:creationId xmlns:a16="http://schemas.microsoft.com/office/drawing/2014/main" id="{BA5D9F0E-9229-CF1D-1AF1-ED6546C5C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3149" y="2944461"/>
            <a:ext cx="4208514" cy="3604322"/>
          </a:xfrm>
          <a:prstGeom prst="rect">
            <a:avLst/>
          </a:prstGeom>
        </p:spPr>
      </p:pic>
    </p:spTree>
    <p:extLst>
      <p:ext uri="{BB962C8B-B14F-4D97-AF65-F5344CB8AC3E}">
        <p14:creationId xmlns:p14="http://schemas.microsoft.com/office/powerpoint/2010/main" val="1270001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1132005" y="2016728"/>
            <a:ext cx="8389801" cy="3967938"/>
          </a:xfrm>
          <a:prstGeom prst="rect">
            <a:avLst/>
          </a:prstGeom>
        </p:spPr>
        <p:txBody>
          <a:bodyPr vert="horz" lIns="0" tIns="45720" rIns="0" bIns="45720" rtlCol="0">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000"/>
              </a:spcBef>
            </a:pPr>
            <a:r>
              <a:rPr lang="en-US" sz="1800" dirty="0"/>
              <a:t>Fight abusive state interference, especially on worker rights</a:t>
            </a:r>
          </a:p>
          <a:p>
            <a:pPr>
              <a:spcBef>
                <a:spcPts val="1000"/>
              </a:spcBef>
            </a:pPr>
            <a:endParaRPr lang="en-US" sz="1800" dirty="0"/>
          </a:p>
          <a:p>
            <a:pPr>
              <a:spcBef>
                <a:spcPts val="1000"/>
              </a:spcBef>
            </a:pPr>
            <a:endParaRPr lang="en-US" sz="1800" dirty="0"/>
          </a:p>
          <a:p>
            <a:pPr>
              <a:spcBef>
                <a:spcPts val="1000"/>
              </a:spcBef>
            </a:pPr>
            <a:r>
              <a:rPr lang="en-US" sz="1800" dirty="0"/>
              <a:t>Support Kinship families</a:t>
            </a:r>
          </a:p>
          <a:p>
            <a:pPr>
              <a:spcBef>
                <a:spcPts val="1000"/>
              </a:spcBef>
            </a:pPr>
            <a:endParaRPr lang="en-US" sz="1800" dirty="0"/>
          </a:p>
          <a:p>
            <a:pPr>
              <a:spcBef>
                <a:spcPts val="1000"/>
              </a:spcBef>
            </a:pPr>
            <a:endParaRPr lang="en-US" sz="1800" dirty="0"/>
          </a:p>
          <a:p>
            <a:pPr>
              <a:spcBef>
                <a:spcPts val="1000"/>
              </a:spcBef>
            </a:pPr>
            <a:r>
              <a:rPr lang="en-US" sz="1800" dirty="0"/>
              <a:t>Immigration</a:t>
            </a:r>
          </a:p>
          <a:p>
            <a:pPr>
              <a:spcBef>
                <a:spcPts val="1000"/>
              </a:spcBef>
            </a:pPr>
            <a:endParaRPr lang="en-US" sz="1800" dirty="0"/>
          </a:p>
          <a:p>
            <a:pPr>
              <a:spcBef>
                <a:spcPts val="1000"/>
              </a:spcBef>
            </a:pPr>
            <a:endParaRPr lang="en-US" sz="1800" dirty="0"/>
          </a:p>
        </p:txBody>
      </p:sp>
      <p:sp>
        <p:nvSpPr>
          <p:cNvPr id="3" name="Title 2"/>
          <p:cNvSpPr>
            <a:spLocks noGrp="1"/>
          </p:cNvSpPr>
          <p:nvPr>
            <p:ph type="title"/>
          </p:nvPr>
        </p:nvSpPr>
        <p:spPr>
          <a:xfrm>
            <a:off x="1097279" y="286603"/>
            <a:ext cx="10570001" cy="1450757"/>
          </a:xfrm>
          <a:effectLst/>
        </p:spPr>
        <p:txBody>
          <a:bodyPr>
            <a:normAutofit/>
          </a:bodyPr>
          <a:lstStyle/>
          <a:p>
            <a:r>
              <a:rPr lang="en" sz="3600" dirty="0"/>
              <a:t>Policy Priorities: Worker Power and Supporting Families</a:t>
            </a:r>
            <a:endParaRPr lang="en-US" sz="3600" dirty="0">
              <a:solidFill>
                <a:schemeClr val="bg1">
                  <a:lumMod val="50000"/>
                </a:schemeClr>
              </a:solidFill>
            </a:endParaRPr>
          </a:p>
        </p:txBody>
      </p:sp>
      <p:sp>
        <p:nvSpPr>
          <p:cNvPr id="7" name="Content Placeholder 6"/>
          <p:cNvSpPr>
            <a:spLocks noGrp="1"/>
          </p:cNvSpPr>
          <p:nvPr>
            <p:ph sz="half" idx="1"/>
          </p:nvPr>
        </p:nvSpPr>
        <p:spPr>
          <a:xfrm>
            <a:off x="1387113" y="2474455"/>
            <a:ext cx="8389801" cy="405632"/>
          </a:xfrm>
          <a:solidFill>
            <a:schemeClr val="accent1">
              <a:lumMod val="40000"/>
              <a:lumOff val="60000"/>
            </a:schemeClr>
          </a:solidFill>
        </p:spPr>
        <p:txBody>
          <a:bodyPr>
            <a:normAutofit/>
          </a:bodyPr>
          <a:lstStyle/>
          <a:p>
            <a:pPr marL="0" indent="0" fontAlgn="base">
              <a:spcBef>
                <a:spcPts val="1000"/>
              </a:spcBef>
              <a:buNone/>
            </a:pPr>
            <a:r>
              <a:rPr lang="en-US" sz="1800" b="1" dirty="0">
                <a:solidFill>
                  <a:schemeClr val="accent1">
                    <a:lumMod val="75000"/>
                  </a:schemeClr>
                </a:solidFill>
              </a:rPr>
              <a:t> OUR Goal: </a:t>
            </a:r>
            <a:r>
              <a:rPr lang="en-US" sz="1800" b="1" dirty="0">
                <a:solidFill>
                  <a:schemeClr val="tx1">
                    <a:lumMod val="75000"/>
                  </a:schemeClr>
                </a:solidFill>
              </a:rPr>
              <a:t> </a:t>
            </a:r>
            <a:r>
              <a:rPr lang="en-US" sz="1800" b="1" i="1" dirty="0">
                <a:solidFill>
                  <a:schemeClr val="tx1"/>
                </a:solidFill>
              </a:rPr>
              <a:t>Make it not worth the fight</a:t>
            </a:r>
          </a:p>
        </p:txBody>
      </p:sp>
      <p:sp>
        <p:nvSpPr>
          <p:cNvPr id="10" name="Content Placeholder 3"/>
          <p:cNvSpPr txBox="1">
            <a:spLocks/>
          </p:cNvSpPr>
          <p:nvPr/>
        </p:nvSpPr>
        <p:spPr>
          <a:xfrm>
            <a:off x="5911745" y="4747566"/>
            <a:ext cx="5500893" cy="542064"/>
          </a:xfrm>
          <a:prstGeom prst="rect">
            <a:avLst/>
          </a:prstGeom>
        </p:spPr>
        <p:txBody>
          <a:bodyPr vert="horz" lIns="0" tIns="45720" rIns="0" bIns="45720" rtlCol="0">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base">
              <a:spcBef>
                <a:spcPts val="1000"/>
              </a:spcBef>
            </a:pPr>
            <a:endParaRPr lang="en-US" sz="1800" dirty="0"/>
          </a:p>
        </p:txBody>
      </p:sp>
      <p:sp>
        <p:nvSpPr>
          <p:cNvPr id="11" name="Content Placeholder 6"/>
          <p:cNvSpPr txBox="1">
            <a:spLocks/>
          </p:cNvSpPr>
          <p:nvPr/>
        </p:nvSpPr>
        <p:spPr>
          <a:xfrm>
            <a:off x="1387113" y="3674690"/>
            <a:ext cx="8389800" cy="405633"/>
          </a:xfrm>
          <a:prstGeom prst="rect">
            <a:avLst/>
          </a:prstGeom>
          <a:solidFill>
            <a:schemeClr val="accent1">
              <a:lumMod val="40000"/>
              <a:lumOff val="60000"/>
            </a:schemeClr>
          </a:solidFill>
        </p:spPr>
        <p:txBody>
          <a:bodyPr vert="horz" lIns="0" tIns="45720" rIns="0" bIns="45720" rtlCol="0">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spcBef>
                <a:spcPts val="1000"/>
              </a:spcBef>
              <a:buFont typeface="Wingdings" panose="05000000000000000000" pitchFamily="2" charset="2"/>
              <a:buNone/>
            </a:pPr>
            <a:r>
              <a:rPr lang="en-US" sz="1800" b="1" dirty="0">
                <a:solidFill>
                  <a:schemeClr val="accent1">
                    <a:lumMod val="75000"/>
                  </a:schemeClr>
                </a:solidFill>
              </a:rPr>
              <a:t> OUR Goal:  </a:t>
            </a:r>
            <a:r>
              <a:rPr lang="en-US" sz="1800" b="1" i="1" dirty="0">
                <a:solidFill>
                  <a:schemeClr val="tx1"/>
                </a:solidFill>
              </a:rPr>
              <a:t>Build broader support for kinship families </a:t>
            </a:r>
          </a:p>
        </p:txBody>
      </p:sp>
      <p:sp>
        <p:nvSpPr>
          <p:cNvPr id="12" name="Content Placeholder 6"/>
          <p:cNvSpPr txBox="1">
            <a:spLocks/>
          </p:cNvSpPr>
          <p:nvPr/>
        </p:nvSpPr>
        <p:spPr>
          <a:xfrm>
            <a:off x="1387113" y="4919593"/>
            <a:ext cx="8389800" cy="370038"/>
          </a:xfrm>
          <a:prstGeom prst="rect">
            <a:avLst/>
          </a:prstGeom>
          <a:solidFill>
            <a:schemeClr val="accent1">
              <a:lumMod val="40000"/>
              <a:lumOff val="60000"/>
            </a:schemeClr>
          </a:solidFill>
        </p:spPr>
        <p:txBody>
          <a:bodyPr vert="horz" lIns="0" tIns="45720" rIns="0" bIns="45720" rtlCol="0">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spcBef>
                <a:spcPts val="1000"/>
              </a:spcBef>
              <a:buNone/>
            </a:pPr>
            <a:r>
              <a:rPr lang="en-US" sz="1800" b="1" dirty="0">
                <a:solidFill>
                  <a:schemeClr val="accent1">
                    <a:lumMod val="75000"/>
                  </a:schemeClr>
                </a:solidFill>
              </a:rPr>
              <a:t> OUR Goal:  </a:t>
            </a:r>
            <a:r>
              <a:rPr lang="en-US" sz="1800" b="1" i="1" dirty="0">
                <a:solidFill>
                  <a:schemeClr val="tx1"/>
                </a:solidFill>
              </a:rPr>
              <a:t>Need to start reducing the costs of Operation Lonestar</a:t>
            </a:r>
          </a:p>
          <a:p>
            <a:pPr marL="0" indent="0" fontAlgn="base">
              <a:spcBef>
                <a:spcPts val="1000"/>
              </a:spcBef>
              <a:buFont typeface="Wingdings" panose="05000000000000000000" pitchFamily="2" charset="2"/>
              <a:buNone/>
            </a:pPr>
            <a:endParaRPr lang="en-US" sz="1800" b="1" i="1" dirty="0">
              <a:solidFill>
                <a:schemeClr val="tx1"/>
              </a:solidFill>
            </a:endParaRPr>
          </a:p>
        </p:txBody>
      </p:sp>
    </p:spTree>
    <p:extLst>
      <p:ext uri="{BB962C8B-B14F-4D97-AF65-F5344CB8AC3E}">
        <p14:creationId xmlns:p14="http://schemas.microsoft.com/office/powerpoint/2010/main" val="217713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Google Shape;70;p15"/>
          <p:cNvSpPr txBox="1">
            <a:spLocks noGrp="1"/>
          </p:cNvSpPr>
          <p:nvPr>
            <p:ph type="title"/>
          </p:nvPr>
        </p:nvSpPr>
        <p:spPr>
          <a:xfrm>
            <a:off x="1097280" y="286603"/>
            <a:ext cx="10058400" cy="1450757"/>
          </a:xfrm>
        </p:spPr>
        <p:txBody>
          <a:bodyPr spcFirstLastPara="1" vert="horz" lIns="91425" tIns="91425" rIns="91425" bIns="91425" rtlCol="0" anchor="b">
            <a:normAutofit/>
          </a:bodyPr>
          <a:lstStyle/>
          <a:p>
            <a:pPr>
              <a:spcBef>
                <a:spcPts val="0"/>
              </a:spcBef>
              <a:defRPr/>
            </a:pPr>
            <a:r>
              <a:rPr lang="en-US" sz="4400"/>
              <a:t>How Do We Get there? Community Engagement: Bring the People Back</a:t>
            </a:r>
            <a:endParaRPr lang="en-US" sz="4400" i="1"/>
          </a:p>
        </p:txBody>
      </p:sp>
      <p:sp>
        <p:nvSpPr>
          <p:cNvPr id="39945" name="Text Placeholder 2">
            <a:extLst>
              <a:ext uri="{FF2B5EF4-FFF2-40B4-BE49-F238E27FC236}">
                <a16:creationId xmlns:a16="http://schemas.microsoft.com/office/drawing/2014/main" id="{16D97534-442B-DF40-C5C2-FF351C6133E7}"/>
              </a:ext>
            </a:extLst>
          </p:cNvPr>
          <p:cNvSpPr>
            <a:spLocks noGrp="1"/>
          </p:cNvSpPr>
          <p:nvPr>
            <p:ph type="body" idx="1"/>
          </p:nvPr>
        </p:nvSpPr>
        <p:spPr>
          <a:xfrm>
            <a:off x="1097280" y="2057400"/>
            <a:ext cx="4639736" cy="736282"/>
          </a:xfrm>
        </p:spPr>
        <p:txBody>
          <a:bodyPr/>
          <a:lstStyle/>
          <a:p>
            <a:r>
              <a:rPr lang="en-US" dirty="0"/>
              <a:t>Story Telling</a:t>
            </a:r>
          </a:p>
        </p:txBody>
      </p:sp>
      <p:pic>
        <p:nvPicPr>
          <p:cNvPr id="39940" name="Google Shape;73;p15"/>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r="-3" b="5656"/>
          <a:stretch/>
        </p:blipFill>
        <p:spPr bwMode="auto">
          <a:xfrm>
            <a:off x="1186731" y="2958274"/>
            <a:ext cx="4639736" cy="2910821"/>
          </a:xfrm>
          <a:prstGeom prst="rect">
            <a:avLst/>
          </a:prstGeom>
          <a:solidFill>
            <a:srgbClr val="FFFFFF"/>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39947" name="Text Placeholder 4">
            <a:extLst>
              <a:ext uri="{FF2B5EF4-FFF2-40B4-BE49-F238E27FC236}">
                <a16:creationId xmlns:a16="http://schemas.microsoft.com/office/drawing/2014/main" id="{A41F5F46-9235-C1A7-61D3-333A4701158B}"/>
              </a:ext>
            </a:extLst>
          </p:cNvPr>
          <p:cNvSpPr>
            <a:spLocks noGrp="1"/>
          </p:cNvSpPr>
          <p:nvPr>
            <p:ph type="body" sz="quarter" idx="3"/>
          </p:nvPr>
        </p:nvSpPr>
        <p:spPr>
          <a:xfrm>
            <a:off x="6515944" y="2057400"/>
            <a:ext cx="4639736" cy="736282"/>
          </a:xfrm>
        </p:spPr>
        <p:txBody>
          <a:bodyPr/>
          <a:lstStyle/>
          <a:p>
            <a:r>
              <a:rPr lang="en-US" dirty="0"/>
              <a:t>PEOPLE’S BUDGET</a:t>
            </a:r>
          </a:p>
        </p:txBody>
      </p:sp>
      <p:pic>
        <p:nvPicPr>
          <p:cNvPr id="39939" name="Google Shape;72;p15"/>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t="1553" b="1553"/>
          <a:stretch/>
        </p:blipFill>
        <p:spPr bwMode="auto">
          <a:xfrm>
            <a:off x="6365535" y="2579904"/>
            <a:ext cx="4565072" cy="4134434"/>
          </a:xfrm>
          <a:prstGeom prst="rect">
            <a:avLst/>
          </a:prstGeom>
          <a:solidFill>
            <a:srgbClr val="FFFFFF"/>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39949" name="Slide Number Placeholder 6">
            <a:extLst>
              <a:ext uri="{FF2B5EF4-FFF2-40B4-BE49-F238E27FC236}">
                <a16:creationId xmlns:a16="http://schemas.microsoft.com/office/drawing/2014/main" id="{A5B90294-52E2-2EA0-00A5-03D2B4303554}"/>
              </a:ext>
            </a:extLst>
          </p:cNvPr>
          <p:cNvSpPr>
            <a:spLocks noGrp="1"/>
          </p:cNvSpPr>
          <p:nvPr>
            <p:ph type="sldNum" sz="quarter" idx="12"/>
          </p:nvPr>
        </p:nvSpPr>
        <p:spPr>
          <a:xfrm>
            <a:off x="103626" y="6446837"/>
            <a:ext cx="780010" cy="365125"/>
          </a:xfrm>
        </p:spPr>
        <p:txBody>
          <a:bodyPr/>
          <a:lstStyle/>
          <a:p>
            <a:pPr>
              <a:spcAft>
                <a:spcPts val="600"/>
              </a:spcAft>
            </a:pPr>
            <a:fld id="{3A98EE3D-8CD1-4C3F-BD1C-C98C9596463C}" type="slidenum">
              <a:rPr lang="en-US" smtClean="0"/>
              <a:pPr>
                <a:spcAft>
                  <a:spcPts val="600"/>
                </a:spcAft>
              </a:pPr>
              <a:t>12</a:t>
            </a:fld>
            <a:endParaRPr lang="en-US"/>
          </a:p>
        </p:txBody>
      </p:sp>
    </p:spTree>
    <p:extLst>
      <p:ext uri="{BB962C8B-B14F-4D97-AF65-F5344CB8AC3E}">
        <p14:creationId xmlns:p14="http://schemas.microsoft.com/office/powerpoint/2010/main" val="125030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2005" y="393507"/>
            <a:ext cx="10805353" cy="1206531"/>
          </a:xfrm>
          <a:effectLst/>
        </p:spPr>
        <p:txBody>
          <a:bodyPr>
            <a:normAutofit/>
          </a:bodyPr>
          <a:lstStyle/>
          <a:p>
            <a:r>
              <a:rPr lang="en" sz="3600" dirty="0"/>
              <a:t>Policy Priorities: Fair Taxation</a:t>
            </a:r>
            <a:endParaRPr lang="en-US" sz="3600" dirty="0">
              <a:solidFill>
                <a:schemeClr val="bg1">
                  <a:lumMod val="50000"/>
                </a:schemeClr>
              </a:solidFill>
            </a:endParaRPr>
          </a:p>
        </p:txBody>
      </p:sp>
      <p:sp>
        <p:nvSpPr>
          <p:cNvPr id="2" name="Content Placeholder 1"/>
          <p:cNvSpPr>
            <a:spLocks noGrp="1"/>
          </p:cNvSpPr>
          <p:nvPr>
            <p:ph sz="half" idx="1"/>
          </p:nvPr>
        </p:nvSpPr>
        <p:spPr>
          <a:xfrm>
            <a:off x="1132004" y="2063428"/>
            <a:ext cx="5350927" cy="1686769"/>
          </a:xfrm>
        </p:spPr>
        <p:txBody>
          <a:bodyPr>
            <a:noAutofit/>
          </a:bodyPr>
          <a:lstStyle/>
          <a:p>
            <a:pPr fontAlgn="base"/>
            <a:r>
              <a:rPr lang="en-US" sz="1800" dirty="0"/>
              <a:t>Do not reauthorize the massive school property tax giveaway program (Chapter 313) that gives corporations unnecessary tax breaks. </a:t>
            </a:r>
          </a:p>
          <a:p>
            <a:pPr fontAlgn="base"/>
            <a:endParaRPr lang="en-US" sz="1800" dirty="0"/>
          </a:p>
          <a:p>
            <a:pPr fontAlgn="base"/>
            <a:endParaRPr lang="en-US" sz="1800" dirty="0"/>
          </a:p>
          <a:p>
            <a:pPr fontAlgn="base"/>
            <a:r>
              <a:rPr lang="en-US" sz="1800" dirty="0"/>
              <a:t>Use the Economic Stabilization Fund (Rainy Day Fund) as it was intended</a:t>
            </a:r>
          </a:p>
          <a:p>
            <a:pPr fontAlgn="base"/>
            <a:endParaRPr lang="en-US" sz="1800" dirty="0"/>
          </a:p>
        </p:txBody>
      </p:sp>
      <p:sp>
        <p:nvSpPr>
          <p:cNvPr id="7" name="Content Placeholder 6"/>
          <p:cNvSpPr txBox="1">
            <a:spLocks/>
          </p:cNvSpPr>
          <p:nvPr/>
        </p:nvSpPr>
        <p:spPr>
          <a:xfrm>
            <a:off x="1373769" y="3025593"/>
            <a:ext cx="5037981" cy="403408"/>
          </a:xfrm>
          <a:prstGeom prst="rect">
            <a:avLst/>
          </a:prstGeom>
          <a:solidFill>
            <a:schemeClr val="accent1">
              <a:lumMod val="40000"/>
              <a:lumOff val="60000"/>
            </a:schemeClr>
          </a:solidFill>
        </p:spPr>
        <p:txBody>
          <a:bodyPr vert="horz" lIns="0" tIns="45720" rIns="0" bIns="45720" rtlCol="0">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fontAlgn="base">
              <a:buNone/>
            </a:pPr>
            <a:r>
              <a:rPr lang="en-US" b="1" dirty="0">
                <a:solidFill>
                  <a:schemeClr val="accent1">
                    <a:lumMod val="75000"/>
                  </a:schemeClr>
                </a:solidFill>
              </a:rPr>
              <a:t>OUR Goal:  </a:t>
            </a:r>
            <a:r>
              <a:rPr lang="en-US" b="1" i="1" dirty="0">
                <a:solidFill>
                  <a:schemeClr val="tx1"/>
                </a:solidFill>
              </a:rPr>
              <a:t>CH. 313 fails to reauthorize again!</a:t>
            </a:r>
          </a:p>
        </p:txBody>
      </p:sp>
      <p:sp>
        <p:nvSpPr>
          <p:cNvPr id="11" name="Content Placeholder 6"/>
          <p:cNvSpPr txBox="1">
            <a:spLocks/>
          </p:cNvSpPr>
          <p:nvPr/>
        </p:nvSpPr>
        <p:spPr>
          <a:xfrm>
            <a:off x="1373770" y="4631653"/>
            <a:ext cx="5037980" cy="679534"/>
          </a:xfrm>
          <a:prstGeom prst="rect">
            <a:avLst/>
          </a:prstGeom>
          <a:solidFill>
            <a:schemeClr val="accent1">
              <a:lumMod val="40000"/>
              <a:lumOff val="60000"/>
            </a:schemeClr>
          </a:solidFill>
        </p:spPr>
        <p:txBody>
          <a:bodyPr vert="horz" lIns="0" tIns="45720" rIns="0" bIns="45720" rtlCol="0">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fontAlgn="base">
              <a:buNone/>
            </a:pPr>
            <a:r>
              <a:rPr lang="en-US" b="1" dirty="0">
                <a:solidFill>
                  <a:schemeClr val="accent1">
                    <a:lumMod val="75000"/>
                  </a:schemeClr>
                </a:solidFill>
              </a:rPr>
              <a:t>OUR Goal:  </a:t>
            </a:r>
            <a:r>
              <a:rPr lang="en-US" b="1" i="1" dirty="0">
                <a:solidFill>
                  <a:schemeClr val="tx1"/>
                </a:solidFill>
              </a:rPr>
              <a:t>Tax cuts are equitable and balanced with education and health care spending </a:t>
            </a:r>
          </a:p>
        </p:txBody>
      </p:sp>
      <p:pic>
        <p:nvPicPr>
          <p:cNvPr id="9" name="Picture 8">
            <a:extLst>
              <a:ext uri="{FF2B5EF4-FFF2-40B4-BE49-F238E27FC236}">
                <a16:creationId xmlns:a16="http://schemas.microsoft.com/office/drawing/2014/main" id="{06216338-A77C-FF4D-8784-2786BAC5C7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727" b="12143"/>
          <a:stretch/>
        </p:blipFill>
        <p:spPr>
          <a:xfrm>
            <a:off x="7179734" y="1600037"/>
            <a:ext cx="4149566" cy="4615567"/>
          </a:xfrm>
          <a:prstGeom prst="rect">
            <a:avLst/>
          </a:prstGeom>
        </p:spPr>
      </p:pic>
    </p:spTree>
    <p:extLst>
      <p:ext uri="{BB962C8B-B14F-4D97-AF65-F5344CB8AC3E}">
        <p14:creationId xmlns:p14="http://schemas.microsoft.com/office/powerpoint/2010/main" val="333440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2;p16"/>
          <p:cNvSpPr txBox="1">
            <a:spLocks/>
          </p:cNvSpPr>
          <p:nvPr/>
        </p:nvSpPr>
        <p:spPr>
          <a:xfrm>
            <a:off x="8382000" y="6094294"/>
            <a:ext cx="3781264" cy="674798"/>
          </a:xfrm>
          <a:prstGeom prst="rect">
            <a:avLst/>
          </a:prstGeom>
          <a:solidFill>
            <a:schemeClr val="bg1"/>
          </a:solidFill>
        </p:spPr>
        <p:txBody>
          <a:bodyPr spcFirstLastPara="1" vert="horz" lIns="91425" tIns="91425" rIns="91425" bIns="91425" rtlCol="0" anchor="b">
            <a:normAutofit lnSpcReduction="10000"/>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spcBef>
                <a:spcPts val="0"/>
              </a:spcBef>
              <a:defRPr/>
            </a:pPr>
            <a:endParaRPr lang="en-US" sz="3600" i="1" dirty="0"/>
          </a:p>
        </p:txBody>
      </p:sp>
      <p:pic>
        <p:nvPicPr>
          <p:cNvPr id="36867" name="Google Shape;99;p18"/>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86" y="2983146"/>
            <a:ext cx="4934453" cy="1956000"/>
          </a:xfrm>
          <a:prstGeom prst="rect">
            <a:avLst/>
          </a:prstGeom>
          <a:noFill/>
          <a:ln w="3175">
            <a:solidFill>
              <a:srgbClr val="000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40595" y="468098"/>
            <a:ext cx="7076612" cy="1450757"/>
          </a:xfrm>
        </p:spPr>
        <p:txBody>
          <a:bodyPr/>
          <a:lstStyle/>
          <a:p>
            <a:r>
              <a:rPr lang="en-US" dirty="0"/>
              <a:t>How Do We Get There? Rinse and Repeat!</a:t>
            </a:r>
          </a:p>
        </p:txBody>
      </p:sp>
      <p:pic>
        <p:nvPicPr>
          <p:cNvPr id="97" name="Google Shape;97;p1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262" y="2627646"/>
            <a:ext cx="3200400" cy="2667000"/>
          </a:xfrm>
          <a:prstGeom prst="rect">
            <a:avLst/>
          </a:prstGeom>
          <a:noFill/>
          <a:ln w="3175">
            <a:solidFill>
              <a:srgbClr val="000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937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2;p16"/>
          <p:cNvSpPr txBox="1">
            <a:spLocks/>
          </p:cNvSpPr>
          <p:nvPr/>
        </p:nvSpPr>
        <p:spPr>
          <a:xfrm>
            <a:off x="8382000" y="6094294"/>
            <a:ext cx="3781264" cy="674798"/>
          </a:xfrm>
          <a:prstGeom prst="rect">
            <a:avLst/>
          </a:prstGeom>
          <a:solidFill>
            <a:schemeClr val="bg1"/>
          </a:solidFill>
        </p:spPr>
        <p:txBody>
          <a:bodyPr spcFirstLastPara="1" vert="horz" lIns="91425" tIns="91425" rIns="91425" bIns="91425" rtlCol="0" anchor="b">
            <a:normAutofit lnSpcReduction="10000"/>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spcBef>
                <a:spcPts val="0"/>
              </a:spcBef>
              <a:defRPr/>
            </a:pPr>
            <a:endParaRPr lang="en-US" sz="3600" i="1" dirty="0"/>
          </a:p>
        </p:txBody>
      </p:sp>
      <p:sp>
        <p:nvSpPr>
          <p:cNvPr id="2" name="Title 1"/>
          <p:cNvSpPr>
            <a:spLocks noGrp="1"/>
          </p:cNvSpPr>
          <p:nvPr>
            <p:ph type="title"/>
          </p:nvPr>
        </p:nvSpPr>
        <p:spPr>
          <a:xfrm>
            <a:off x="1240595" y="996536"/>
            <a:ext cx="7076612" cy="725207"/>
          </a:xfrm>
        </p:spPr>
        <p:txBody>
          <a:bodyPr>
            <a:normAutofit fontScale="90000"/>
          </a:bodyPr>
          <a:lstStyle/>
          <a:p>
            <a:r>
              <a:rPr lang="en-US" dirty="0"/>
              <a:t>Policy Priorities: Voting Rights</a:t>
            </a:r>
          </a:p>
        </p:txBody>
      </p:sp>
      <p:pic>
        <p:nvPicPr>
          <p:cNvPr id="3" name="Picture 2" descr="A Call to Defend Democracy">
            <a:extLst>
              <a:ext uri="{FF2B5EF4-FFF2-40B4-BE49-F238E27FC236}">
                <a16:creationId xmlns:a16="http://schemas.microsoft.com/office/drawing/2014/main" id="{3BB6A664-4311-ABF4-188F-996739B924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0592" y="3492873"/>
            <a:ext cx="5690816" cy="2845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068B44-275A-D1B8-EA33-235E52F6227A}"/>
              </a:ext>
            </a:extLst>
          </p:cNvPr>
          <p:cNvSpPr txBox="1"/>
          <p:nvPr/>
        </p:nvSpPr>
        <p:spPr>
          <a:xfrm>
            <a:off x="991056" y="2212085"/>
            <a:ext cx="6367948" cy="369332"/>
          </a:xfrm>
          <a:prstGeom prst="rect">
            <a:avLst/>
          </a:prstGeom>
          <a:noFill/>
        </p:spPr>
        <p:txBody>
          <a:bodyPr wrap="square" rtlCol="0">
            <a:spAutoFit/>
          </a:bodyPr>
          <a:lstStyle/>
          <a:p>
            <a:pPr marL="266700" marR="0" lvl="0" indent="-266700" algn="l" defTabSz="914400" rtl="0" eaLnBrk="1" fontAlgn="base" latinLnBrk="0" hangingPunct="1">
              <a:lnSpc>
                <a:spcPct val="100000"/>
              </a:lnSpc>
              <a:spcBef>
                <a:spcPts val="1200"/>
              </a:spcBef>
              <a:spcAft>
                <a:spcPts val="200"/>
              </a:spcAft>
              <a:buClr>
                <a:srgbClr val="F2955E"/>
              </a:buClr>
              <a:buSzPct val="100000"/>
              <a:buFont typeface="Wingdings" panose="05000000000000000000" pitchFamily="2" charset="2"/>
              <a:buChar char="§"/>
              <a:tabLst/>
              <a:defRPr/>
            </a:pPr>
            <a:r>
              <a:rPr lang="en-US" dirty="0">
                <a:solidFill>
                  <a:srgbClr val="6C6861">
                    <a:lumMod val="75000"/>
                    <a:lumOff val="25000"/>
                  </a:srgbClr>
                </a:solidFill>
                <a:latin typeface="Calibri" panose="020F0502020204030204"/>
              </a:rPr>
              <a:t>Support measures that increase voter participation</a:t>
            </a:r>
          </a:p>
        </p:txBody>
      </p:sp>
      <p:sp>
        <p:nvSpPr>
          <p:cNvPr id="5" name="Content Placeholder 6">
            <a:extLst>
              <a:ext uri="{FF2B5EF4-FFF2-40B4-BE49-F238E27FC236}">
                <a16:creationId xmlns:a16="http://schemas.microsoft.com/office/drawing/2014/main" id="{E007E54F-45BF-27B0-DD48-57674440C661}"/>
              </a:ext>
            </a:extLst>
          </p:cNvPr>
          <p:cNvSpPr txBox="1">
            <a:spLocks/>
          </p:cNvSpPr>
          <p:nvPr/>
        </p:nvSpPr>
        <p:spPr>
          <a:xfrm>
            <a:off x="1335441" y="2590219"/>
            <a:ext cx="8717483" cy="369332"/>
          </a:xfrm>
          <a:prstGeom prst="rect">
            <a:avLst/>
          </a:prstGeom>
          <a:solidFill>
            <a:schemeClr val="accent1">
              <a:lumMod val="40000"/>
              <a:lumOff val="60000"/>
            </a:schemeClr>
          </a:solidFill>
        </p:spPr>
        <p:txBody>
          <a:bodyPr vert="horz" lIns="0" tIns="45720" rIns="0" bIns="45720" rtlCol="0">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fontAlgn="base">
              <a:buNone/>
            </a:pPr>
            <a:r>
              <a:rPr lang="en-US" b="1" dirty="0">
                <a:solidFill>
                  <a:schemeClr val="accent1">
                    <a:lumMod val="75000"/>
                  </a:schemeClr>
                </a:solidFill>
              </a:rPr>
              <a:t>OUR Goal: </a:t>
            </a:r>
            <a:r>
              <a:rPr lang="en-US" b="1" i="1" dirty="0">
                <a:solidFill>
                  <a:srgbClr val="6C6861"/>
                </a:solidFill>
                <a:latin typeface="Calibri" panose="020F0502020204030204"/>
              </a:rPr>
              <a:t>Start to repair the damage done by SB 1</a:t>
            </a:r>
            <a:endParaRPr lang="en-US" b="1" i="1" dirty="0">
              <a:solidFill>
                <a:schemeClr val="tx1"/>
              </a:solidFill>
            </a:endParaRPr>
          </a:p>
        </p:txBody>
      </p:sp>
    </p:spTree>
    <p:extLst>
      <p:ext uri="{BB962C8B-B14F-4D97-AF65-F5344CB8AC3E}">
        <p14:creationId xmlns:p14="http://schemas.microsoft.com/office/powerpoint/2010/main" val="1706408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2;p16"/>
          <p:cNvSpPr txBox="1">
            <a:spLocks/>
          </p:cNvSpPr>
          <p:nvPr/>
        </p:nvSpPr>
        <p:spPr>
          <a:xfrm>
            <a:off x="8382000" y="6094294"/>
            <a:ext cx="3781264" cy="674798"/>
          </a:xfrm>
          <a:prstGeom prst="rect">
            <a:avLst/>
          </a:prstGeom>
          <a:solidFill>
            <a:schemeClr val="bg1"/>
          </a:solidFill>
        </p:spPr>
        <p:txBody>
          <a:bodyPr spcFirstLastPara="1" vert="horz" lIns="91425" tIns="91425" rIns="91425" bIns="91425" rtlCol="0" anchor="b">
            <a:normAutofit lnSpcReduction="10000"/>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spcBef>
                <a:spcPts val="0"/>
              </a:spcBef>
              <a:defRPr/>
            </a:pPr>
            <a:endParaRPr lang="en-US" sz="3600" i="1" dirty="0"/>
          </a:p>
        </p:txBody>
      </p:sp>
      <p:pic>
        <p:nvPicPr>
          <p:cNvPr id="36867" name="Google Shape;99;p1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240595" y="2532888"/>
            <a:ext cx="4934453" cy="1803993"/>
          </a:xfrm>
          <a:prstGeom prst="rect">
            <a:avLst/>
          </a:prstGeom>
          <a:noFill/>
          <a:ln w="3175">
            <a:solidFill>
              <a:srgbClr val="000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40595" y="468098"/>
            <a:ext cx="10058400" cy="1450757"/>
          </a:xfrm>
        </p:spPr>
        <p:txBody>
          <a:bodyPr/>
          <a:lstStyle/>
          <a:p>
            <a:r>
              <a:rPr lang="en-US" dirty="0"/>
              <a:t>How Do We Get There? Voter outrage in key districts and independent allies</a:t>
            </a:r>
          </a:p>
        </p:txBody>
      </p:sp>
      <p:pic>
        <p:nvPicPr>
          <p:cNvPr id="97" name="Google Shape;97;p1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078601" y="2532888"/>
            <a:ext cx="3200400" cy="1792224"/>
          </a:xfrm>
          <a:prstGeom prst="rect">
            <a:avLst/>
          </a:prstGeom>
          <a:noFill/>
          <a:ln w="3175">
            <a:solidFill>
              <a:srgbClr val="000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823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7ADE-816E-6FAC-1344-67F022C50AC2}"/>
              </a:ext>
            </a:extLst>
          </p:cNvPr>
          <p:cNvSpPr>
            <a:spLocks noGrp="1"/>
          </p:cNvSpPr>
          <p:nvPr>
            <p:ph type="title"/>
          </p:nvPr>
        </p:nvSpPr>
        <p:spPr/>
        <p:txBody>
          <a:bodyPr/>
          <a:lstStyle/>
          <a:p>
            <a:r>
              <a:rPr lang="en-US" dirty="0"/>
              <a:t>Pillars for Success</a:t>
            </a:r>
          </a:p>
        </p:txBody>
      </p:sp>
      <p:sp>
        <p:nvSpPr>
          <p:cNvPr id="3" name="Content Placeholder 2">
            <a:extLst>
              <a:ext uri="{FF2B5EF4-FFF2-40B4-BE49-F238E27FC236}">
                <a16:creationId xmlns:a16="http://schemas.microsoft.com/office/drawing/2014/main" id="{41D3E8E3-83D7-0ABF-2737-BE61CED7BC72}"/>
              </a:ext>
            </a:extLst>
          </p:cNvPr>
          <p:cNvSpPr>
            <a:spLocks noGrp="1"/>
          </p:cNvSpPr>
          <p:nvPr>
            <p:ph sz="half" idx="1"/>
          </p:nvPr>
        </p:nvSpPr>
        <p:spPr>
          <a:xfrm>
            <a:off x="1516699" y="2005915"/>
            <a:ext cx="9529029" cy="4389410"/>
          </a:xfrm>
        </p:spPr>
        <p:txBody>
          <a:bodyPr>
            <a:normAutofit/>
          </a:bodyPr>
          <a:lstStyle/>
          <a:p>
            <a:pPr marL="457200" indent="-457200">
              <a:buAutoNum type="arabicParenR"/>
            </a:pPr>
            <a:r>
              <a:rPr lang="en-US" dirty="0"/>
              <a:t>Inside Game (Staff briefings (4 scheduled), Caucus engagement, direct visits and email, networking) </a:t>
            </a:r>
          </a:p>
          <a:p>
            <a:pPr marL="0" indent="0">
              <a:buNone/>
            </a:pPr>
            <a:r>
              <a:rPr lang="en-US" dirty="0"/>
              <a:t>2) Research and Data</a:t>
            </a:r>
          </a:p>
          <a:p>
            <a:pPr marL="0" indent="0">
              <a:buNone/>
            </a:pPr>
            <a:r>
              <a:rPr lang="en-US" dirty="0"/>
              <a:t>3) Outside Game (Campaigns supported by Community and Coalition Engagement) </a:t>
            </a:r>
          </a:p>
          <a:p>
            <a:pPr marL="0" indent="0">
              <a:buNone/>
            </a:pPr>
            <a:r>
              <a:rPr lang="en-US" dirty="0"/>
              <a:t>4) Effective Messaging and Comms Support</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2D897C1-9F57-934A-37A8-E44A4171261F}"/>
              </a:ext>
            </a:extLst>
          </p:cNvPr>
          <p:cNvSpPr>
            <a:spLocks noGrp="1"/>
          </p:cNvSpPr>
          <p:nvPr>
            <p:ph type="sldNum" sz="quarter" idx="12"/>
          </p:nvPr>
        </p:nvSpPr>
        <p:spPr/>
        <p:txBody>
          <a:bodyPr/>
          <a:lstStyle/>
          <a:p>
            <a:fld id="{3A98EE3D-8CD1-4C3F-BD1C-C98C9596463C}" type="slidenum">
              <a:rPr lang="en-US" smtClean="0"/>
              <a:pPr/>
              <a:t>17</a:t>
            </a:fld>
            <a:endParaRPr lang="en-US" dirty="0"/>
          </a:p>
        </p:txBody>
      </p:sp>
    </p:spTree>
    <p:extLst>
      <p:ext uri="{BB962C8B-B14F-4D97-AF65-F5344CB8AC3E}">
        <p14:creationId xmlns:p14="http://schemas.microsoft.com/office/powerpoint/2010/main" val="2617077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7ADE-816E-6FAC-1344-67F022C50AC2}"/>
              </a:ext>
            </a:extLst>
          </p:cNvPr>
          <p:cNvSpPr>
            <a:spLocks noGrp="1"/>
          </p:cNvSpPr>
          <p:nvPr>
            <p:ph type="title"/>
          </p:nvPr>
        </p:nvSpPr>
        <p:spPr/>
        <p:txBody>
          <a:bodyPr/>
          <a:lstStyle/>
          <a:p>
            <a:r>
              <a:rPr lang="en-US" dirty="0"/>
              <a:t>Timeline- Upcoming Events</a:t>
            </a:r>
          </a:p>
        </p:txBody>
      </p:sp>
      <p:sp>
        <p:nvSpPr>
          <p:cNvPr id="3" name="Content Placeholder 2">
            <a:extLst>
              <a:ext uri="{FF2B5EF4-FFF2-40B4-BE49-F238E27FC236}">
                <a16:creationId xmlns:a16="http://schemas.microsoft.com/office/drawing/2014/main" id="{41D3E8E3-83D7-0ABF-2737-BE61CED7BC72}"/>
              </a:ext>
            </a:extLst>
          </p:cNvPr>
          <p:cNvSpPr>
            <a:spLocks noGrp="1"/>
          </p:cNvSpPr>
          <p:nvPr>
            <p:ph sz="half" idx="1"/>
          </p:nvPr>
        </p:nvSpPr>
        <p:spPr>
          <a:xfrm>
            <a:off x="1516699" y="2005915"/>
            <a:ext cx="6804729" cy="4389410"/>
          </a:xfrm>
        </p:spPr>
        <p:txBody>
          <a:bodyPr>
            <a:normAutofit/>
          </a:bodyPr>
          <a:lstStyle/>
          <a:p>
            <a:pPr marL="0" indent="0">
              <a:buNone/>
            </a:pPr>
            <a:r>
              <a:rPr lang="en-US" dirty="0"/>
              <a:t>1) Election Day- November 8</a:t>
            </a:r>
          </a:p>
          <a:p>
            <a:pPr marL="0" indent="0">
              <a:buNone/>
            </a:pPr>
            <a:r>
              <a:rPr lang="en-US" dirty="0"/>
              <a:t>2) Bill Filing Begins- November 14</a:t>
            </a:r>
          </a:p>
          <a:p>
            <a:pPr marL="0" indent="0">
              <a:buNone/>
            </a:pPr>
            <a:r>
              <a:rPr lang="en-US" dirty="0"/>
              <a:t>3) First Day of 88</a:t>
            </a:r>
            <a:r>
              <a:rPr lang="en-US" baseline="30000" dirty="0"/>
              <a:t>th</a:t>
            </a:r>
            <a:r>
              <a:rPr lang="en-US" dirty="0"/>
              <a:t> Session- January 10</a:t>
            </a:r>
          </a:p>
          <a:p>
            <a:pPr marL="0" indent="0">
              <a:buNone/>
            </a:pPr>
            <a:r>
              <a:rPr lang="en-US" dirty="0"/>
              <a:t>4) Biennial Revenue Estimate- Early January (Jan. 11) </a:t>
            </a:r>
          </a:p>
          <a:p>
            <a:pPr marL="0" indent="0">
              <a:buNone/>
            </a:pPr>
            <a:r>
              <a:rPr lang="en-US" dirty="0"/>
              <a:t>5) Last Day to File Bills- March 10 (60</a:t>
            </a:r>
            <a:r>
              <a:rPr lang="en-US" baseline="30000" dirty="0"/>
              <a:t>th</a:t>
            </a:r>
            <a:r>
              <a:rPr lang="en-US" dirty="0"/>
              <a:t> day of session)</a:t>
            </a:r>
          </a:p>
          <a:p>
            <a:pPr marL="0" indent="0">
              <a:buNone/>
            </a:pPr>
            <a:r>
              <a:rPr lang="en-US" dirty="0"/>
              <a:t>6) Sine Die- May 29</a:t>
            </a:r>
          </a:p>
          <a:p>
            <a:pPr marL="0" indent="0">
              <a:buNone/>
            </a:pPr>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2D897C1-9F57-934A-37A8-E44A4171261F}"/>
              </a:ext>
            </a:extLst>
          </p:cNvPr>
          <p:cNvSpPr>
            <a:spLocks noGrp="1"/>
          </p:cNvSpPr>
          <p:nvPr>
            <p:ph type="sldNum" sz="quarter" idx="12"/>
          </p:nvPr>
        </p:nvSpPr>
        <p:spPr/>
        <p:txBody>
          <a:bodyPr/>
          <a:lstStyle/>
          <a:p>
            <a:fld id="{3A98EE3D-8CD1-4C3F-BD1C-C98C9596463C}" type="slidenum">
              <a:rPr lang="en-US" smtClean="0"/>
              <a:pPr/>
              <a:t>18</a:t>
            </a:fld>
            <a:endParaRPr lang="en-US" dirty="0"/>
          </a:p>
        </p:txBody>
      </p:sp>
    </p:spTree>
    <p:extLst>
      <p:ext uri="{BB962C8B-B14F-4D97-AF65-F5344CB8AC3E}">
        <p14:creationId xmlns:p14="http://schemas.microsoft.com/office/powerpoint/2010/main" val="871284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52424" y="304800"/>
            <a:ext cx="11458575" cy="6124575"/>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2295" y="2036158"/>
            <a:ext cx="6938831" cy="2661858"/>
          </a:xfrm>
          <a:prstGeom prst="rect">
            <a:avLst/>
          </a:prstGeom>
        </p:spPr>
      </p:pic>
    </p:spTree>
    <p:extLst>
      <p:ext uri="{BB962C8B-B14F-4D97-AF65-F5344CB8AC3E}">
        <p14:creationId xmlns:p14="http://schemas.microsoft.com/office/powerpoint/2010/main" val="3748599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929" t="19298" r="1929" b="22213"/>
          <a:stretch/>
        </p:blipFill>
        <p:spPr>
          <a:xfrm>
            <a:off x="0" y="0"/>
            <a:ext cx="12192000" cy="3657600"/>
          </a:xfrm>
        </p:spPr>
      </p:pic>
      <p:sp>
        <p:nvSpPr>
          <p:cNvPr id="16385" name="Rectangle 2"/>
          <p:cNvSpPr>
            <a:spLocks noGrp="1" noChangeArrowheads="1"/>
          </p:cNvSpPr>
          <p:nvPr>
            <p:ph type="title"/>
          </p:nvPr>
        </p:nvSpPr>
        <p:spPr>
          <a:xfrm>
            <a:off x="1930399" y="3813924"/>
            <a:ext cx="8331202" cy="1473200"/>
          </a:xfrm>
        </p:spPr>
        <p:txBody>
          <a:bodyPr>
            <a:normAutofit/>
          </a:bodyPr>
          <a:lstStyle/>
          <a:p>
            <a:pPr eaLnBrk="1" hangingPunct="1">
              <a:lnSpc>
                <a:spcPct val="100000"/>
              </a:lnSpc>
            </a:pPr>
            <a:r>
              <a:rPr lang="en-US" altLang="en-US" sz="4000" b="0" dirty="0">
                <a:latin typeface="Noto Serif" panose="02020600060500020200" pitchFamily="18" charset="0"/>
                <a:ea typeface="Noto Serif" panose="02020600060500020200" pitchFamily="18" charset="0"/>
                <a:cs typeface="Noto Serif" panose="02020600060500020200" pitchFamily="18" charset="0"/>
              </a:rPr>
              <a:t>Every Texan’s Campaign </a:t>
            </a:r>
            <a:br>
              <a:rPr lang="en-US" altLang="en-US" sz="4000" b="0" dirty="0">
                <a:latin typeface="Noto Serif" panose="02020600060500020200" pitchFamily="18" charset="0"/>
                <a:ea typeface="Noto Serif" panose="02020600060500020200" pitchFamily="18" charset="0"/>
                <a:cs typeface="Noto Serif" panose="02020600060500020200" pitchFamily="18" charset="0"/>
              </a:rPr>
            </a:br>
            <a:r>
              <a:rPr lang="en-US" altLang="en-US" sz="4000" b="0" dirty="0">
                <a:latin typeface="Noto Serif" panose="02020600060500020200" pitchFamily="18" charset="0"/>
                <a:ea typeface="Noto Serif" panose="02020600060500020200" pitchFamily="18" charset="0"/>
                <a:cs typeface="Noto Serif" panose="02020600060500020200" pitchFamily="18" charset="0"/>
              </a:rPr>
              <a:t>to Save Texans from the Legislature</a:t>
            </a:r>
          </a:p>
        </p:txBody>
      </p:sp>
      <p:sp>
        <p:nvSpPr>
          <p:cNvPr id="16386" name="Rectangle 3"/>
          <p:cNvSpPr>
            <a:spLocks noGrp="1" noChangeArrowheads="1"/>
          </p:cNvSpPr>
          <p:nvPr>
            <p:ph type="body" idx="1"/>
          </p:nvPr>
        </p:nvSpPr>
        <p:spPr>
          <a:xfrm>
            <a:off x="1930400" y="6067425"/>
            <a:ext cx="8331201" cy="586740"/>
          </a:xfrm>
        </p:spPr>
        <p:txBody>
          <a:bodyPr>
            <a:noAutofit/>
          </a:bodyPr>
          <a:lstStyle/>
          <a:p>
            <a:pPr eaLnBrk="1" hangingPunct="1"/>
            <a:r>
              <a:rPr lang="en-US" altLang="en-US" sz="1600" b="1" dirty="0">
                <a:solidFill>
                  <a:schemeClr val="accent5"/>
                </a:solidFill>
                <a:ea typeface="ＭＳ Ｐゴシック" panose="020B0600070205080204" pitchFamily="34" charset="-128"/>
              </a:rPr>
              <a:t>by Luis Figueroa</a:t>
            </a:r>
          </a:p>
          <a:p>
            <a:pPr eaLnBrk="1" hangingPunct="1"/>
            <a:r>
              <a:rPr lang="en-US" altLang="en-US" sz="1200" dirty="0">
                <a:solidFill>
                  <a:schemeClr val="accent5"/>
                </a:solidFill>
                <a:ea typeface="ＭＳ Ｐゴシック" panose="020B0600070205080204" pitchFamily="34" charset="-128"/>
              </a:rPr>
              <a:t>11/9/22</a:t>
            </a:r>
          </a:p>
        </p:txBody>
      </p:sp>
    </p:spTree>
    <p:extLst>
      <p:ext uri="{BB962C8B-B14F-4D97-AF65-F5344CB8AC3E}">
        <p14:creationId xmlns:p14="http://schemas.microsoft.com/office/powerpoint/2010/main" val="1386361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Google Shape;54;p13"/>
          <p:cNvSpPr txBox="1">
            <a:spLocks noGrp="1"/>
          </p:cNvSpPr>
          <p:nvPr>
            <p:ph type="title"/>
          </p:nvPr>
        </p:nvSpPr>
        <p:spPr>
          <a:xfrm>
            <a:off x="1362075" y="1035050"/>
            <a:ext cx="4006850" cy="668338"/>
          </a:xfrm>
          <a:solidFill>
            <a:srgbClr val="EFEFEF"/>
          </a:solidFill>
        </p:spPr>
        <p:txBody>
          <a:bodyPr anchor="ctr">
            <a:normAutofit fontScale="90000"/>
          </a:bodyPr>
          <a:lstStyle/>
          <a:p>
            <a:pPr>
              <a:defRPr/>
            </a:pPr>
            <a:r>
              <a:rPr lang="en" dirty="0"/>
              <a:t>88</a:t>
            </a:r>
            <a:r>
              <a:rPr lang="en" baseline="30000" dirty="0"/>
              <a:t>th</a:t>
            </a:r>
            <a:r>
              <a:rPr lang="en" dirty="0"/>
              <a:t> Legislature</a:t>
            </a:r>
            <a:endParaRPr sz="3222" i="1" dirty="0"/>
          </a:p>
        </p:txBody>
      </p:sp>
      <p:sp>
        <p:nvSpPr>
          <p:cNvPr id="18434" name="Google Shape;55;p13"/>
          <p:cNvSpPr>
            <a:spLocks noGrp="1" noChangeArrowheads="1"/>
          </p:cNvSpPr>
          <p:nvPr>
            <p:ph type="body" idx="2"/>
          </p:nvPr>
        </p:nvSpPr>
        <p:spPr>
          <a:xfrm>
            <a:off x="6462714" y="1581150"/>
            <a:ext cx="3838575" cy="3695700"/>
          </a:xfrm>
        </p:spPr>
        <p:txBody>
          <a:bodyPr/>
          <a:lstStyle/>
          <a:p>
            <a:pPr marL="0" indent="0">
              <a:spcBef>
                <a:spcPct val="0"/>
              </a:spcBef>
              <a:spcAft>
                <a:spcPts val="1200"/>
              </a:spcAft>
              <a:buNone/>
            </a:pPr>
            <a:endParaRPr lang="en-US" altLang="en-US">
              <a:ea typeface="ＭＳ Ｐゴシック" panose="020B0600070205080204" pitchFamily="34" charset="-128"/>
            </a:endParaRPr>
          </a:p>
        </p:txBody>
      </p:sp>
      <p:pic>
        <p:nvPicPr>
          <p:cNvPr id="18435" name="Google Shape;56;p1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22647" r="18282"/>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Google Shape;57;p13"/>
          <p:cNvSpPr txBox="1">
            <a:spLocks noChangeArrowheads="1"/>
          </p:cNvSpPr>
          <p:nvPr/>
        </p:nvSpPr>
        <p:spPr bwMode="auto">
          <a:xfrm>
            <a:off x="1362075" y="2036764"/>
            <a:ext cx="4005263" cy="364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dirty="0"/>
              <a:t>The 87th served as a “stress test” for democratic participation in Texas.</a:t>
            </a:r>
          </a:p>
          <a:p>
            <a:pPr>
              <a:spcBef>
                <a:spcPct val="0"/>
              </a:spcBef>
              <a:buFontTx/>
              <a:buNone/>
            </a:pPr>
            <a:endParaRPr lang="en-US" altLang="en-US" sz="2500" dirty="0"/>
          </a:p>
          <a:p>
            <a:pPr>
              <a:spcBef>
                <a:spcPct val="0"/>
              </a:spcBef>
              <a:buFontTx/>
              <a:buNone/>
            </a:pPr>
            <a:r>
              <a:rPr lang="en-US" altLang="en-US" sz="2500" dirty="0"/>
              <a:t>The 88</a:t>
            </a:r>
            <a:r>
              <a:rPr lang="en-US" altLang="en-US" sz="2500" baseline="30000" dirty="0"/>
              <a:t>th</a:t>
            </a:r>
            <a:r>
              <a:rPr lang="en-US" altLang="en-US" sz="2500" dirty="0"/>
              <a:t> will be the rebound year.  Some parts will look the same as the pre-pandemic but not everything. </a:t>
            </a:r>
          </a:p>
        </p:txBody>
      </p:sp>
    </p:spTree>
    <p:extLst>
      <p:ext uri="{BB962C8B-B14F-4D97-AF65-F5344CB8AC3E}">
        <p14:creationId xmlns:p14="http://schemas.microsoft.com/office/powerpoint/2010/main" val="3739733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7ADE-816E-6FAC-1344-67F022C50AC2}"/>
              </a:ext>
            </a:extLst>
          </p:cNvPr>
          <p:cNvSpPr>
            <a:spLocks noGrp="1"/>
          </p:cNvSpPr>
          <p:nvPr>
            <p:ph type="title"/>
          </p:nvPr>
        </p:nvSpPr>
        <p:spPr/>
        <p:txBody>
          <a:bodyPr/>
          <a:lstStyle/>
          <a:p>
            <a:r>
              <a:rPr lang="en-US" dirty="0"/>
              <a:t>6 Policy Agenda Categories</a:t>
            </a:r>
          </a:p>
        </p:txBody>
      </p:sp>
      <p:sp>
        <p:nvSpPr>
          <p:cNvPr id="3" name="Content Placeholder 2">
            <a:extLst>
              <a:ext uri="{FF2B5EF4-FFF2-40B4-BE49-F238E27FC236}">
                <a16:creationId xmlns:a16="http://schemas.microsoft.com/office/drawing/2014/main" id="{41D3E8E3-83D7-0ABF-2737-BE61CED7BC72}"/>
              </a:ext>
            </a:extLst>
          </p:cNvPr>
          <p:cNvSpPr>
            <a:spLocks noGrp="1"/>
          </p:cNvSpPr>
          <p:nvPr>
            <p:ph sz="half" idx="1"/>
          </p:nvPr>
        </p:nvSpPr>
        <p:spPr>
          <a:xfrm>
            <a:off x="1516699" y="2005915"/>
            <a:ext cx="6804729" cy="4389410"/>
          </a:xfrm>
        </p:spPr>
        <p:txBody>
          <a:bodyPr>
            <a:normAutofit/>
          </a:bodyPr>
          <a:lstStyle/>
          <a:p>
            <a:pPr marL="0" indent="0">
              <a:buNone/>
            </a:pPr>
            <a:r>
              <a:rPr lang="en-US" dirty="0"/>
              <a:t>1) Health Care</a:t>
            </a:r>
          </a:p>
          <a:p>
            <a:pPr marL="0" indent="0">
              <a:buNone/>
            </a:pPr>
            <a:r>
              <a:rPr lang="en-US" dirty="0"/>
              <a:t>2) Food Justice</a:t>
            </a:r>
          </a:p>
          <a:p>
            <a:pPr marL="0" indent="0">
              <a:buNone/>
            </a:pPr>
            <a:r>
              <a:rPr lang="en-US" dirty="0"/>
              <a:t>3) Education</a:t>
            </a:r>
          </a:p>
          <a:p>
            <a:pPr marL="0" indent="0">
              <a:buNone/>
            </a:pPr>
            <a:r>
              <a:rPr lang="en-US" dirty="0"/>
              <a:t>4) Worker Power and Supporting Families</a:t>
            </a:r>
          </a:p>
          <a:p>
            <a:pPr marL="0" indent="0">
              <a:buNone/>
            </a:pPr>
            <a:r>
              <a:rPr lang="en-US" dirty="0"/>
              <a:t>5) Fair Taxation</a:t>
            </a:r>
          </a:p>
          <a:p>
            <a:pPr marL="0" indent="0">
              <a:buNone/>
            </a:pPr>
            <a:r>
              <a:rPr lang="en-US" dirty="0"/>
              <a:t>6) Voting Rights </a:t>
            </a:r>
          </a:p>
        </p:txBody>
      </p:sp>
      <p:sp>
        <p:nvSpPr>
          <p:cNvPr id="5" name="Slide Number Placeholder 4">
            <a:extLst>
              <a:ext uri="{FF2B5EF4-FFF2-40B4-BE49-F238E27FC236}">
                <a16:creationId xmlns:a16="http://schemas.microsoft.com/office/drawing/2014/main" id="{72D897C1-9F57-934A-37A8-E44A4171261F}"/>
              </a:ext>
            </a:extLst>
          </p:cNvPr>
          <p:cNvSpPr>
            <a:spLocks noGrp="1"/>
          </p:cNvSpPr>
          <p:nvPr>
            <p:ph type="sldNum" sz="quarter" idx="12"/>
          </p:nvPr>
        </p:nvSpPr>
        <p:spPr/>
        <p:txBody>
          <a:bodyPr/>
          <a:lstStyle/>
          <a:p>
            <a:fld id="{3A98EE3D-8CD1-4C3F-BD1C-C98C9596463C}" type="slidenum">
              <a:rPr lang="en-US" smtClean="0"/>
              <a:pPr/>
              <a:t>4</a:t>
            </a:fld>
            <a:endParaRPr lang="en-US" dirty="0"/>
          </a:p>
        </p:txBody>
      </p:sp>
    </p:spTree>
    <p:extLst>
      <p:ext uri="{BB962C8B-B14F-4D97-AF65-F5344CB8AC3E}">
        <p14:creationId xmlns:p14="http://schemas.microsoft.com/office/powerpoint/2010/main" val="51201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1132005" y="2016728"/>
            <a:ext cx="8789509" cy="3685429"/>
          </a:xfrm>
          <a:prstGeom prst="rect">
            <a:avLst/>
          </a:prstGeom>
        </p:spPr>
        <p:txBody>
          <a:bodyPr vert="horz" lIns="0" tIns="45720" rIns="0" bIns="45720" rtlCol="0">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000"/>
              </a:spcBef>
            </a:pPr>
            <a:r>
              <a:rPr lang="en-US" sz="1800" dirty="0"/>
              <a:t>Medicaid Expansion</a:t>
            </a:r>
          </a:p>
          <a:p>
            <a:pPr>
              <a:spcBef>
                <a:spcPts val="1000"/>
              </a:spcBef>
            </a:pPr>
            <a:endParaRPr lang="en-US" sz="1800" dirty="0"/>
          </a:p>
          <a:p>
            <a:pPr>
              <a:spcBef>
                <a:spcPts val="1000"/>
              </a:spcBef>
            </a:pPr>
            <a:endParaRPr lang="en-US" sz="1800" dirty="0"/>
          </a:p>
          <a:p>
            <a:pPr>
              <a:spcBef>
                <a:spcPts val="1000"/>
              </a:spcBef>
            </a:pPr>
            <a:r>
              <a:rPr lang="en-US" sz="1800" dirty="0"/>
              <a:t>Post Partum  Medicaid Coverage</a:t>
            </a:r>
          </a:p>
          <a:p>
            <a:pPr>
              <a:spcBef>
                <a:spcPts val="1000"/>
              </a:spcBef>
            </a:pPr>
            <a:endParaRPr lang="en-US" sz="1800" dirty="0"/>
          </a:p>
          <a:p>
            <a:pPr>
              <a:spcBef>
                <a:spcPts val="1000"/>
              </a:spcBef>
            </a:pPr>
            <a:endParaRPr lang="en-US" sz="1800" dirty="0"/>
          </a:p>
          <a:p>
            <a:pPr>
              <a:spcBef>
                <a:spcPts val="1000"/>
              </a:spcBef>
            </a:pPr>
            <a:r>
              <a:rPr lang="en-US" sz="1800" dirty="0"/>
              <a:t>Fund Eligibility Systems and Reduce Barriers As the Public Health Emergency Ends.</a:t>
            </a:r>
          </a:p>
          <a:p>
            <a:pPr>
              <a:spcBef>
                <a:spcPts val="1000"/>
              </a:spcBef>
            </a:pPr>
            <a:endParaRPr lang="en-US" sz="1800" dirty="0"/>
          </a:p>
          <a:p>
            <a:pPr>
              <a:spcBef>
                <a:spcPts val="1000"/>
              </a:spcBef>
            </a:pPr>
            <a:endParaRPr lang="en-US" sz="1800" dirty="0"/>
          </a:p>
        </p:txBody>
      </p:sp>
      <p:sp>
        <p:nvSpPr>
          <p:cNvPr id="3" name="Title 2"/>
          <p:cNvSpPr>
            <a:spLocks noGrp="1"/>
          </p:cNvSpPr>
          <p:nvPr>
            <p:ph type="title"/>
          </p:nvPr>
        </p:nvSpPr>
        <p:spPr>
          <a:xfrm>
            <a:off x="1097279" y="286603"/>
            <a:ext cx="10570001" cy="1450757"/>
          </a:xfrm>
          <a:effectLst/>
        </p:spPr>
        <p:txBody>
          <a:bodyPr>
            <a:normAutofit/>
          </a:bodyPr>
          <a:lstStyle/>
          <a:p>
            <a:r>
              <a:rPr lang="en" sz="3600" dirty="0"/>
              <a:t>Policy Priorities: Health Care</a:t>
            </a:r>
            <a:endParaRPr lang="en-US" sz="3600" dirty="0">
              <a:solidFill>
                <a:schemeClr val="bg1">
                  <a:lumMod val="50000"/>
                </a:schemeClr>
              </a:solidFill>
            </a:endParaRPr>
          </a:p>
        </p:txBody>
      </p:sp>
      <p:sp>
        <p:nvSpPr>
          <p:cNvPr id="7" name="Content Placeholder 6"/>
          <p:cNvSpPr>
            <a:spLocks noGrp="1"/>
          </p:cNvSpPr>
          <p:nvPr>
            <p:ph sz="half" idx="1"/>
          </p:nvPr>
        </p:nvSpPr>
        <p:spPr>
          <a:xfrm>
            <a:off x="1397432" y="2441156"/>
            <a:ext cx="8299588" cy="425869"/>
          </a:xfrm>
          <a:solidFill>
            <a:schemeClr val="accent1">
              <a:lumMod val="40000"/>
              <a:lumOff val="60000"/>
            </a:schemeClr>
          </a:solidFill>
        </p:spPr>
        <p:txBody>
          <a:bodyPr>
            <a:normAutofit/>
          </a:bodyPr>
          <a:lstStyle/>
          <a:p>
            <a:pPr marL="0" indent="0" fontAlgn="base">
              <a:spcBef>
                <a:spcPts val="1000"/>
              </a:spcBef>
              <a:buNone/>
            </a:pPr>
            <a:r>
              <a:rPr lang="en-US" sz="1800" b="1" dirty="0">
                <a:solidFill>
                  <a:schemeClr val="accent1">
                    <a:lumMod val="75000"/>
                  </a:schemeClr>
                </a:solidFill>
              </a:rPr>
              <a:t> OUR Goal:  </a:t>
            </a:r>
            <a:r>
              <a:rPr lang="en-US" sz="1800" b="1" i="1" dirty="0">
                <a:solidFill>
                  <a:schemeClr val="tx1"/>
                </a:solidFill>
              </a:rPr>
              <a:t>Keep the Pressure On!  Find new R’ sponsors to Johnson and Johnson Bill.</a:t>
            </a:r>
            <a:endParaRPr lang="en-US" sz="1800" dirty="0">
              <a:solidFill>
                <a:schemeClr val="tx1"/>
              </a:solidFill>
            </a:endParaRPr>
          </a:p>
        </p:txBody>
      </p:sp>
      <p:sp>
        <p:nvSpPr>
          <p:cNvPr id="10" name="Content Placeholder 3"/>
          <p:cNvSpPr txBox="1">
            <a:spLocks/>
          </p:cNvSpPr>
          <p:nvPr/>
        </p:nvSpPr>
        <p:spPr>
          <a:xfrm>
            <a:off x="5911745" y="4747566"/>
            <a:ext cx="5500893" cy="542064"/>
          </a:xfrm>
          <a:prstGeom prst="rect">
            <a:avLst/>
          </a:prstGeom>
        </p:spPr>
        <p:txBody>
          <a:bodyPr vert="horz" lIns="0" tIns="45720" rIns="0" bIns="45720" rtlCol="0">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base">
              <a:spcBef>
                <a:spcPts val="1000"/>
              </a:spcBef>
            </a:pPr>
            <a:endParaRPr lang="en-US" sz="1800" dirty="0"/>
          </a:p>
        </p:txBody>
      </p:sp>
      <p:sp>
        <p:nvSpPr>
          <p:cNvPr id="11" name="Content Placeholder 6"/>
          <p:cNvSpPr txBox="1">
            <a:spLocks/>
          </p:cNvSpPr>
          <p:nvPr/>
        </p:nvSpPr>
        <p:spPr>
          <a:xfrm>
            <a:off x="1397431" y="3714482"/>
            <a:ext cx="8299587" cy="396621"/>
          </a:xfrm>
          <a:prstGeom prst="rect">
            <a:avLst/>
          </a:prstGeom>
          <a:solidFill>
            <a:schemeClr val="accent1">
              <a:lumMod val="40000"/>
              <a:lumOff val="60000"/>
            </a:schemeClr>
          </a:solidFill>
        </p:spPr>
        <p:txBody>
          <a:bodyPr vert="horz" lIns="0" tIns="45720" rIns="0" bIns="45720" rtlCol="0">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spcBef>
                <a:spcPts val="1000"/>
              </a:spcBef>
              <a:buFont typeface="Wingdings" panose="05000000000000000000" pitchFamily="2" charset="2"/>
              <a:buNone/>
            </a:pPr>
            <a:r>
              <a:rPr lang="en-US" sz="1800" b="1" dirty="0">
                <a:solidFill>
                  <a:schemeClr val="accent1">
                    <a:lumMod val="75000"/>
                  </a:schemeClr>
                </a:solidFill>
              </a:rPr>
              <a:t> OUR Goal:  </a:t>
            </a:r>
            <a:r>
              <a:rPr lang="en-US" sz="1800" b="1" i="1" dirty="0">
                <a:solidFill>
                  <a:schemeClr val="tx1"/>
                </a:solidFill>
              </a:rPr>
              <a:t>Get the full 12-month coverage per Speaker priority. </a:t>
            </a:r>
          </a:p>
        </p:txBody>
      </p:sp>
      <p:sp>
        <p:nvSpPr>
          <p:cNvPr id="12" name="Content Placeholder 6"/>
          <p:cNvSpPr txBox="1">
            <a:spLocks/>
          </p:cNvSpPr>
          <p:nvPr/>
        </p:nvSpPr>
        <p:spPr>
          <a:xfrm>
            <a:off x="1397431" y="5018598"/>
            <a:ext cx="8299587" cy="396621"/>
          </a:xfrm>
          <a:prstGeom prst="rect">
            <a:avLst/>
          </a:prstGeom>
          <a:solidFill>
            <a:schemeClr val="accent1">
              <a:lumMod val="40000"/>
              <a:lumOff val="60000"/>
            </a:schemeClr>
          </a:solidFill>
        </p:spPr>
        <p:txBody>
          <a:bodyPr vert="horz" lIns="0" tIns="45720" rIns="0" bIns="45720" rtlCol="0">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spcBef>
                <a:spcPts val="1000"/>
              </a:spcBef>
              <a:buNone/>
            </a:pPr>
            <a:r>
              <a:rPr lang="en-US" sz="1800" b="1" dirty="0">
                <a:solidFill>
                  <a:schemeClr val="accent1">
                    <a:lumMod val="75000"/>
                  </a:schemeClr>
                </a:solidFill>
              </a:rPr>
              <a:t> OUR Goal:  </a:t>
            </a:r>
            <a:r>
              <a:rPr lang="en-US" sz="1800" b="1" i="1" dirty="0">
                <a:solidFill>
                  <a:schemeClr val="tx1"/>
                </a:solidFill>
              </a:rPr>
              <a:t>Staff up HHSC and streamline application the process.</a:t>
            </a:r>
          </a:p>
          <a:p>
            <a:pPr marL="0" indent="0" fontAlgn="base">
              <a:spcBef>
                <a:spcPts val="1000"/>
              </a:spcBef>
              <a:buFont typeface="Wingdings" panose="05000000000000000000" pitchFamily="2" charset="2"/>
              <a:buNone/>
            </a:pPr>
            <a:endParaRPr lang="en-US" sz="1800" b="1" i="1" dirty="0">
              <a:solidFill>
                <a:schemeClr val="tx1"/>
              </a:solidFill>
            </a:endParaRPr>
          </a:p>
        </p:txBody>
      </p:sp>
    </p:spTree>
    <p:extLst>
      <p:ext uri="{BB962C8B-B14F-4D97-AF65-F5344CB8AC3E}">
        <p14:creationId xmlns:p14="http://schemas.microsoft.com/office/powerpoint/2010/main" val="694097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noChangeArrowheads="1"/>
          </p:cNvSpPr>
          <p:nvPr>
            <p:ph type="title"/>
          </p:nvPr>
        </p:nvSpPr>
        <p:spPr>
          <a:xfrm>
            <a:off x="1126755" y="938114"/>
            <a:ext cx="10058400" cy="924184"/>
          </a:xfrm>
        </p:spPr>
        <p:txBody>
          <a:bodyPr/>
          <a:lstStyle/>
          <a:p>
            <a:r>
              <a:rPr lang="en-US" altLang="en-US" dirty="0">
                <a:ea typeface="ＭＳ Ｐゴシック" panose="020B0600070205080204" pitchFamily="34" charset="-128"/>
              </a:rPr>
              <a:t>How We Get There? Inside and Outside</a:t>
            </a:r>
          </a:p>
        </p:txBody>
      </p:sp>
      <p:sp>
        <p:nvSpPr>
          <p:cNvPr id="27651" name="Slide Number Placeholder 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11DF031-4C4F-40E7-A60D-DE5FD7B0A984}" type="slidenum">
              <a:rPr lang="en-US" altLang="en-US" sz="1400"/>
              <a:pPr>
                <a:spcBef>
                  <a:spcPct val="0"/>
                </a:spcBef>
                <a:buFontTx/>
                <a:buNone/>
              </a:pPr>
              <a:t>6</a:t>
            </a:fld>
            <a:endParaRPr lang="en-US" altLang="en-US" sz="1400"/>
          </a:p>
        </p:txBody>
      </p:sp>
      <p:sp>
        <p:nvSpPr>
          <p:cNvPr id="27652" name="TextBox 5"/>
          <p:cNvSpPr txBox="1">
            <a:spLocks noChangeArrowheads="1"/>
          </p:cNvSpPr>
          <p:nvPr/>
        </p:nvSpPr>
        <p:spPr bwMode="auto">
          <a:xfrm>
            <a:off x="3810000" y="32448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 </a:t>
            </a:r>
          </a:p>
        </p:txBody>
      </p:sp>
      <p:sp>
        <p:nvSpPr>
          <p:cNvPr id="27653" name="TextBox 7"/>
          <p:cNvSpPr txBox="1">
            <a:spLocks noChangeArrowheads="1"/>
          </p:cNvSpPr>
          <p:nvPr/>
        </p:nvSpPr>
        <p:spPr bwMode="auto">
          <a:xfrm>
            <a:off x="3810000" y="32448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 </a:t>
            </a:r>
          </a:p>
        </p:txBody>
      </p:sp>
      <p:sp>
        <p:nvSpPr>
          <p:cNvPr id="27654" name="TextBox 9"/>
          <p:cNvSpPr txBox="1">
            <a:spLocks noChangeArrowheads="1"/>
          </p:cNvSpPr>
          <p:nvPr/>
        </p:nvSpPr>
        <p:spPr bwMode="auto">
          <a:xfrm>
            <a:off x="3810000" y="32448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 </a:t>
            </a:r>
          </a:p>
        </p:txBody>
      </p:sp>
      <p:pic>
        <p:nvPicPr>
          <p:cNvPr id="27656" name="Google Shape;105;p1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758" y="3244850"/>
            <a:ext cx="4555019" cy="2788297"/>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Google Shape;106;p1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755" y="2114863"/>
            <a:ext cx="5088850" cy="4213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7144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1132005" y="2016728"/>
            <a:ext cx="9139938" cy="1930239"/>
          </a:xfrm>
          <a:prstGeom prst="rect">
            <a:avLst/>
          </a:prstGeom>
        </p:spPr>
        <p:txBody>
          <a:bodyPr vert="horz" lIns="0" tIns="45720" rIns="0" bIns="45720" rtlCol="0">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000"/>
              </a:spcBef>
            </a:pPr>
            <a:r>
              <a:rPr lang="en-US" sz="1800" dirty="0"/>
              <a:t>Update the vehicle asset test for SNAP</a:t>
            </a:r>
          </a:p>
          <a:p>
            <a:pPr>
              <a:spcBef>
                <a:spcPts val="1000"/>
              </a:spcBef>
            </a:pPr>
            <a:endParaRPr lang="en-US" sz="1800" dirty="0"/>
          </a:p>
          <a:p>
            <a:pPr>
              <a:spcBef>
                <a:spcPts val="1000"/>
              </a:spcBef>
            </a:pPr>
            <a:endParaRPr lang="en-US" sz="1800" dirty="0"/>
          </a:p>
          <a:p>
            <a:pPr>
              <a:spcBef>
                <a:spcPts val="1000"/>
              </a:spcBef>
            </a:pPr>
            <a:r>
              <a:rPr lang="en-US" sz="1800" dirty="0"/>
              <a:t>Extend SNAP enrollment for families with 12 months of continuous coverage</a:t>
            </a:r>
          </a:p>
          <a:p>
            <a:pPr>
              <a:spcBef>
                <a:spcPts val="1000"/>
              </a:spcBef>
            </a:pPr>
            <a:endParaRPr lang="en-US" sz="1800" dirty="0"/>
          </a:p>
        </p:txBody>
      </p:sp>
      <p:sp>
        <p:nvSpPr>
          <p:cNvPr id="3" name="Title 2"/>
          <p:cNvSpPr>
            <a:spLocks noGrp="1"/>
          </p:cNvSpPr>
          <p:nvPr>
            <p:ph type="title"/>
          </p:nvPr>
        </p:nvSpPr>
        <p:spPr>
          <a:xfrm>
            <a:off x="1097279" y="286603"/>
            <a:ext cx="10570001" cy="1450757"/>
          </a:xfrm>
          <a:effectLst/>
        </p:spPr>
        <p:txBody>
          <a:bodyPr>
            <a:normAutofit/>
          </a:bodyPr>
          <a:lstStyle/>
          <a:p>
            <a:r>
              <a:rPr lang="en" sz="3600" dirty="0"/>
              <a:t>Policy Priorities: Food Justice</a:t>
            </a:r>
            <a:endParaRPr lang="en-US" sz="3600" dirty="0">
              <a:solidFill>
                <a:schemeClr val="bg1">
                  <a:lumMod val="50000"/>
                </a:schemeClr>
              </a:solidFill>
            </a:endParaRPr>
          </a:p>
        </p:txBody>
      </p:sp>
      <p:sp>
        <p:nvSpPr>
          <p:cNvPr id="7" name="Content Placeholder 6"/>
          <p:cNvSpPr>
            <a:spLocks noGrp="1"/>
          </p:cNvSpPr>
          <p:nvPr>
            <p:ph sz="half" idx="1"/>
          </p:nvPr>
        </p:nvSpPr>
        <p:spPr>
          <a:xfrm>
            <a:off x="1409016" y="2480152"/>
            <a:ext cx="8950534" cy="372557"/>
          </a:xfrm>
          <a:solidFill>
            <a:schemeClr val="accent1">
              <a:lumMod val="40000"/>
              <a:lumOff val="60000"/>
            </a:schemeClr>
          </a:solidFill>
        </p:spPr>
        <p:txBody>
          <a:bodyPr>
            <a:normAutofit/>
          </a:bodyPr>
          <a:lstStyle/>
          <a:p>
            <a:pPr marL="0" indent="0" fontAlgn="base">
              <a:spcBef>
                <a:spcPts val="1000"/>
              </a:spcBef>
              <a:buNone/>
            </a:pPr>
            <a:r>
              <a:rPr lang="en-US" sz="1800" b="1" dirty="0">
                <a:solidFill>
                  <a:schemeClr val="accent1">
                    <a:lumMod val="75000"/>
                  </a:schemeClr>
                </a:solidFill>
              </a:rPr>
              <a:t> OUR Goal:  </a:t>
            </a:r>
            <a:r>
              <a:rPr lang="en-US" sz="1800" b="1" i="1" dirty="0">
                <a:solidFill>
                  <a:schemeClr val="tx1"/>
                </a:solidFill>
              </a:rPr>
              <a:t>Capitalize on inflation concerns and pass a bi-partisan bill</a:t>
            </a:r>
            <a:endParaRPr lang="en-US" sz="1800" dirty="0">
              <a:solidFill>
                <a:schemeClr val="tx1"/>
              </a:solidFill>
            </a:endParaRPr>
          </a:p>
        </p:txBody>
      </p:sp>
      <p:sp>
        <p:nvSpPr>
          <p:cNvPr id="11" name="Content Placeholder 6"/>
          <p:cNvSpPr txBox="1">
            <a:spLocks/>
          </p:cNvSpPr>
          <p:nvPr/>
        </p:nvSpPr>
        <p:spPr>
          <a:xfrm>
            <a:off x="1409016" y="3757988"/>
            <a:ext cx="8950534" cy="421836"/>
          </a:xfrm>
          <a:prstGeom prst="rect">
            <a:avLst/>
          </a:prstGeom>
          <a:solidFill>
            <a:schemeClr val="accent1">
              <a:lumMod val="40000"/>
              <a:lumOff val="60000"/>
            </a:schemeClr>
          </a:solidFill>
        </p:spPr>
        <p:txBody>
          <a:bodyPr vert="horz" lIns="0" tIns="45720" rIns="0" bIns="45720" rtlCol="0">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spcBef>
                <a:spcPts val="1000"/>
              </a:spcBef>
              <a:buFont typeface="Wingdings" panose="05000000000000000000" pitchFamily="2" charset="2"/>
              <a:buNone/>
            </a:pPr>
            <a:r>
              <a:rPr lang="en-US" sz="1800" b="1" dirty="0">
                <a:solidFill>
                  <a:schemeClr val="accent1">
                    <a:lumMod val="75000"/>
                  </a:schemeClr>
                </a:solidFill>
              </a:rPr>
              <a:t> OUR Goal:  </a:t>
            </a:r>
            <a:r>
              <a:rPr lang="en-US" sz="1800" b="1" i="1" dirty="0">
                <a:solidFill>
                  <a:schemeClr val="tx1"/>
                </a:solidFill>
              </a:rPr>
              <a:t>Capitalize on health care wins and apply same logic to SNAP. Reduce the red tape!</a:t>
            </a:r>
          </a:p>
        </p:txBody>
      </p:sp>
    </p:spTree>
    <p:extLst>
      <p:ext uri="{BB962C8B-B14F-4D97-AF65-F5344CB8AC3E}">
        <p14:creationId xmlns:p14="http://schemas.microsoft.com/office/powerpoint/2010/main" val="2162928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noChangeArrowheads="1"/>
          </p:cNvSpPr>
          <p:nvPr>
            <p:ph type="title"/>
          </p:nvPr>
        </p:nvSpPr>
        <p:spPr>
          <a:xfrm>
            <a:off x="1126755" y="938114"/>
            <a:ext cx="10058400" cy="924184"/>
          </a:xfrm>
        </p:spPr>
        <p:txBody>
          <a:bodyPr/>
          <a:lstStyle/>
          <a:p>
            <a:r>
              <a:rPr lang="en-US" altLang="en-US" dirty="0">
                <a:ea typeface="ＭＳ Ｐゴシック" panose="020B0600070205080204" pitchFamily="34" charset="-128"/>
              </a:rPr>
              <a:t>How We Get There? Inside and Outside</a:t>
            </a:r>
          </a:p>
        </p:txBody>
      </p:sp>
      <p:sp>
        <p:nvSpPr>
          <p:cNvPr id="27651" name="Slide Number Placeholder 3"/>
          <p:cNvSpPr>
            <a:spLocks noGrp="1" noChangeArrowheads="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11DF031-4C4F-40E7-A60D-DE5FD7B0A984}" type="slidenum">
              <a:rPr lang="en-US" altLang="en-US" sz="1400"/>
              <a:pPr>
                <a:spcBef>
                  <a:spcPct val="0"/>
                </a:spcBef>
                <a:buFontTx/>
                <a:buNone/>
              </a:pPr>
              <a:t>8</a:t>
            </a:fld>
            <a:endParaRPr lang="en-US" altLang="en-US" sz="1400"/>
          </a:p>
        </p:txBody>
      </p:sp>
      <p:sp>
        <p:nvSpPr>
          <p:cNvPr id="27652" name="TextBox 5"/>
          <p:cNvSpPr txBox="1">
            <a:spLocks noChangeArrowheads="1"/>
          </p:cNvSpPr>
          <p:nvPr/>
        </p:nvSpPr>
        <p:spPr bwMode="auto">
          <a:xfrm>
            <a:off x="3810000" y="32448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 </a:t>
            </a:r>
          </a:p>
        </p:txBody>
      </p:sp>
      <p:sp>
        <p:nvSpPr>
          <p:cNvPr id="27653" name="TextBox 7"/>
          <p:cNvSpPr txBox="1">
            <a:spLocks noChangeArrowheads="1"/>
          </p:cNvSpPr>
          <p:nvPr/>
        </p:nvSpPr>
        <p:spPr bwMode="auto">
          <a:xfrm>
            <a:off x="3810000" y="32448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 </a:t>
            </a:r>
          </a:p>
        </p:txBody>
      </p:sp>
      <p:sp>
        <p:nvSpPr>
          <p:cNvPr id="27654" name="TextBox 9"/>
          <p:cNvSpPr txBox="1">
            <a:spLocks noChangeArrowheads="1"/>
          </p:cNvSpPr>
          <p:nvPr/>
        </p:nvSpPr>
        <p:spPr bwMode="auto">
          <a:xfrm>
            <a:off x="3810000" y="32448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 </a:t>
            </a:r>
          </a:p>
        </p:txBody>
      </p:sp>
      <p:pic>
        <p:nvPicPr>
          <p:cNvPr id="27656" name="Google Shape;105;p1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845966" y="3112343"/>
            <a:ext cx="4737777" cy="3102292"/>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Google Shape;106;p1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42032" y="3112343"/>
            <a:ext cx="5088850" cy="3053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1469B559-2F65-219D-592A-B90F4145151E}"/>
              </a:ext>
            </a:extLst>
          </p:cNvPr>
          <p:cNvSpPr txBox="1"/>
          <p:nvPr/>
        </p:nvSpPr>
        <p:spPr>
          <a:xfrm>
            <a:off x="1126755" y="2474903"/>
            <a:ext cx="4031118" cy="646331"/>
          </a:xfrm>
          <a:prstGeom prst="rect">
            <a:avLst/>
          </a:prstGeom>
          <a:noFill/>
        </p:spPr>
        <p:txBody>
          <a:bodyPr wrap="square" rtlCol="0">
            <a:spAutoFit/>
          </a:bodyPr>
          <a:lstStyle/>
          <a:p>
            <a:r>
              <a:rPr lang="en-US" dirty="0"/>
              <a:t>Inflation is not just a number it’s about the people</a:t>
            </a:r>
          </a:p>
        </p:txBody>
      </p:sp>
      <p:sp>
        <p:nvSpPr>
          <p:cNvPr id="3" name="TextBox 2">
            <a:extLst>
              <a:ext uri="{FF2B5EF4-FFF2-40B4-BE49-F238E27FC236}">
                <a16:creationId xmlns:a16="http://schemas.microsoft.com/office/drawing/2014/main" id="{33AB64E2-F7F8-20FF-E2AE-06D805DC567C}"/>
              </a:ext>
            </a:extLst>
          </p:cNvPr>
          <p:cNvSpPr txBox="1"/>
          <p:nvPr/>
        </p:nvSpPr>
        <p:spPr>
          <a:xfrm>
            <a:off x="7764188" y="2392771"/>
            <a:ext cx="3608320" cy="369332"/>
          </a:xfrm>
          <a:prstGeom prst="rect">
            <a:avLst/>
          </a:prstGeom>
          <a:noFill/>
        </p:spPr>
        <p:txBody>
          <a:bodyPr wrap="square" rtlCol="0">
            <a:spAutoFit/>
          </a:bodyPr>
          <a:lstStyle/>
          <a:p>
            <a:r>
              <a:rPr lang="en-US" dirty="0"/>
              <a:t>Plus: Some hired help</a:t>
            </a:r>
          </a:p>
        </p:txBody>
      </p:sp>
    </p:spTree>
    <p:extLst>
      <p:ext uri="{BB962C8B-B14F-4D97-AF65-F5344CB8AC3E}">
        <p14:creationId xmlns:p14="http://schemas.microsoft.com/office/powerpoint/2010/main" val="2176096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2005" y="393507"/>
            <a:ext cx="10805353" cy="1206531"/>
          </a:xfrm>
          <a:effectLst/>
        </p:spPr>
        <p:txBody>
          <a:bodyPr>
            <a:normAutofit/>
          </a:bodyPr>
          <a:lstStyle/>
          <a:p>
            <a:r>
              <a:rPr lang="en" sz="3600" dirty="0"/>
              <a:t>Policy Priorities: Investing in Public Schools &amp; Higher ED</a:t>
            </a:r>
            <a:endParaRPr lang="en-US" sz="3600" dirty="0">
              <a:solidFill>
                <a:schemeClr val="bg1">
                  <a:lumMod val="50000"/>
                </a:schemeClr>
              </a:solidFill>
            </a:endParaRPr>
          </a:p>
        </p:txBody>
      </p:sp>
      <p:sp>
        <p:nvSpPr>
          <p:cNvPr id="2" name="Content Placeholder 1"/>
          <p:cNvSpPr>
            <a:spLocks noGrp="1"/>
          </p:cNvSpPr>
          <p:nvPr>
            <p:ph sz="half" idx="1"/>
          </p:nvPr>
        </p:nvSpPr>
        <p:spPr>
          <a:xfrm>
            <a:off x="1132005" y="1877831"/>
            <a:ext cx="9320627" cy="4083131"/>
          </a:xfrm>
        </p:spPr>
        <p:txBody>
          <a:bodyPr>
            <a:noAutofit/>
          </a:bodyPr>
          <a:lstStyle/>
          <a:p>
            <a:pPr fontAlgn="base"/>
            <a:r>
              <a:rPr lang="en-US" sz="1800" dirty="0"/>
              <a:t>Use average daily enrollment to calculate school funding instead of average daily attendance or just increase the Basic Allotment</a:t>
            </a:r>
          </a:p>
          <a:p>
            <a:pPr fontAlgn="base"/>
            <a:endParaRPr lang="en-US" sz="1800" dirty="0"/>
          </a:p>
          <a:p>
            <a:pPr fontAlgn="base"/>
            <a:endParaRPr lang="en-US" sz="1800" dirty="0"/>
          </a:p>
          <a:p>
            <a:pPr fontAlgn="base"/>
            <a:r>
              <a:rPr lang="en-US" sz="1800" dirty="0"/>
              <a:t>Expand culturally relevant and academically sound programing.</a:t>
            </a:r>
          </a:p>
          <a:p>
            <a:pPr fontAlgn="base"/>
            <a:endParaRPr lang="en-US" sz="1800" dirty="0"/>
          </a:p>
          <a:p>
            <a:pPr fontAlgn="base"/>
            <a:endParaRPr lang="en-US" sz="1800" dirty="0"/>
          </a:p>
          <a:p>
            <a:pPr fontAlgn="base"/>
            <a:r>
              <a:rPr lang="en-US" sz="1800" dirty="0"/>
              <a:t>Reduce college debt for low-income families.</a:t>
            </a:r>
            <a:endParaRPr lang="en-US" sz="1800" b="1" i="1" dirty="0"/>
          </a:p>
          <a:p>
            <a:pPr fontAlgn="base"/>
            <a:endParaRPr lang="en-US" sz="1800" dirty="0"/>
          </a:p>
          <a:p>
            <a:pPr fontAlgn="base"/>
            <a:endParaRPr lang="en-US" sz="1800" dirty="0"/>
          </a:p>
        </p:txBody>
      </p:sp>
      <p:sp>
        <p:nvSpPr>
          <p:cNvPr id="7" name="Content Placeholder 6"/>
          <p:cNvSpPr txBox="1">
            <a:spLocks/>
          </p:cNvSpPr>
          <p:nvPr/>
        </p:nvSpPr>
        <p:spPr>
          <a:xfrm>
            <a:off x="1394215" y="2570090"/>
            <a:ext cx="9320627" cy="376037"/>
          </a:xfrm>
          <a:prstGeom prst="rect">
            <a:avLst/>
          </a:prstGeom>
          <a:solidFill>
            <a:schemeClr val="accent1">
              <a:lumMod val="40000"/>
              <a:lumOff val="60000"/>
            </a:schemeClr>
          </a:solidFill>
        </p:spPr>
        <p:txBody>
          <a:bodyPr vert="horz" lIns="0" tIns="45720" rIns="0" bIns="45720" rtlCol="0">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fontAlgn="base">
              <a:buNone/>
            </a:pPr>
            <a:r>
              <a:rPr lang="en-US" b="1" dirty="0">
                <a:solidFill>
                  <a:schemeClr val="accent1">
                    <a:lumMod val="75000"/>
                  </a:schemeClr>
                </a:solidFill>
              </a:rPr>
              <a:t>OUR Goal:  </a:t>
            </a:r>
            <a:r>
              <a:rPr lang="en-US" b="1" i="1" dirty="0">
                <a:solidFill>
                  <a:schemeClr val="tx1"/>
                </a:solidFill>
              </a:rPr>
              <a:t>Grow momentum with members and gain a broader base of support</a:t>
            </a:r>
          </a:p>
        </p:txBody>
      </p:sp>
      <p:sp>
        <p:nvSpPr>
          <p:cNvPr id="10" name="Content Placeholder 3"/>
          <p:cNvSpPr txBox="1">
            <a:spLocks/>
          </p:cNvSpPr>
          <p:nvPr/>
        </p:nvSpPr>
        <p:spPr>
          <a:xfrm>
            <a:off x="5833642" y="4826773"/>
            <a:ext cx="5833640" cy="666882"/>
          </a:xfrm>
          <a:prstGeom prst="rect">
            <a:avLst/>
          </a:prstGeom>
        </p:spPr>
        <p:txBody>
          <a:bodyPr vert="horz" lIns="0" tIns="45720" rIns="0" bIns="45720" rtlCol="0">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base"/>
            <a:endParaRPr lang="en-US" sz="1800" b="1" i="1" dirty="0"/>
          </a:p>
        </p:txBody>
      </p:sp>
      <p:sp>
        <p:nvSpPr>
          <p:cNvPr id="11" name="Content Placeholder 6"/>
          <p:cNvSpPr txBox="1">
            <a:spLocks/>
          </p:cNvSpPr>
          <p:nvPr/>
        </p:nvSpPr>
        <p:spPr>
          <a:xfrm>
            <a:off x="1406292" y="3908446"/>
            <a:ext cx="9308550" cy="376037"/>
          </a:xfrm>
          <a:prstGeom prst="rect">
            <a:avLst/>
          </a:prstGeom>
          <a:solidFill>
            <a:schemeClr val="accent1">
              <a:lumMod val="40000"/>
              <a:lumOff val="60000"/>
            </a:schemeClr>
          </a:solidFill>
        </p:spPr>
        <p:txBody>
          <a:bodyPr vert="horz" lIns="0" tIns="45720" rIns="0" bIns="45720" rtlCol="0">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fontAlgn="base">
              <a:buNone/>
            </a:pPr>
            <a:r>
              <a:rPr lang="en-US" b="1" dirty="0">
                <a:solidFill>
                  <a:schemeClr val="accent1">
                    <a:lumMod val="75000"/>
                  </a:schemeClr>
                </a:solidFill>
              </a:rPr>
              <a:t>OUR GOAL:  </a:t>
            </a:r>
            <a:r>
              <a:rPr lang="en-US" b="1" i="1" dirty="0">
                <a:solidFill>
                  <a:schemeClr val="tx1"/>
                </a:solidFill>
              </a:rPr>
              <a:t>New area for Every TXN- start changing the conversation with innovation</a:t>
            </a:r>
          </a:p>
        </p:txBody>
      </p:sp>
      <p:sp>
        <p:nvSpPr>
          <p:cNvPr id="13" name="Content Placeholder 6"/>
          <p:cNvSpPr txBox="1">
            <a:spLocks/>
          </p:cNvSpPr>
          <p:nvPr/>
        </p:nvSpPr>
        <p:spPr>
          <a:xfrm>
            <a:off x="1406291" y="5349444"/>
            <a:ext cx="9308549" cy="376037"/>
          </a:xfrm>
          <a:prstGeom prst="rect">
            <a:avLst/>
          </a:prstGeom>
          <a:solidFill>
            <a:schemeClr val="accent1">
              <a:lumMod val="40000"/>
              <a:lumOff val="60000"/>
            </a:schemeClr>
          </a:solidFill>
        </p:spPr>
        <p:txBody>
          <a:bodyPr vert="horz" lIns="0" tIns="45720" rIns="0" bIns="45720" rtlCol="0">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fontAlgn="base">
              <a:buNone/>
            </a:pPr>
            <a:r>
              <a:rPr lang="en-US" b="1">
                <a:solidFill>
                  <a:schemeClr val="accent1">
                    <a:lumMod val="75000"/>
                  </a:schemeClr>
                </a:solidFill>
              </a:rPr>
              <a:t>OUR GOAL:  </a:t>
            </a:r>
            <a:r>
              <a:rPr lang="en-US" b="1" i="1" dirty="0">
                <a:solidFill>
                  <a:schemeClr val="tx1"/>
                </a:solidFill>
              </a:rPr>
              <a:t>Invest in TEOG and protect in-state tuition for undocumented students</a:t>
            </a:r>
          </a:p>
        </p:txBody>
      </p:sp>
    </p:spTree>
    <p:extLst>
      <p:ext uri="{BB962C8B-B14F-4D97-AF65-F5344CB8AC3E}">
        <p14:creationId xmlns:p14="http://schemas.microsoft.com/office/powerpoint/2010/main" val="3405647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VTI">
  <a:themeElements>
    <a:clrScheme name="Every Texan - light orange">
      <a:dk1>
        <a:srgbClr val="6C6861"/>
      </a:dk1>
      <a:lt1>
        <a:srgbClr val="FFFFFF"/>
      </a:lt1>
      <a:dk2>
        <a:srgbClr val="EBE3D5"/>
      </a:dk2>
      <a:lt2>
        <a:srgbClr val="D2CABE"/>
      </a:lt2>
      <a:accent1>
        <a:srgbClr val="F2955E"/>
      </a:accent1>
      <a:accent2>
        <a:srgbClr val="D2CABE"/>
      </a:accent2>
      <a:accent3>
        <a:srgbClr val="65AB9E"/>
      </a:accent3>
      <a:accent4>
        <a:srgbClr val="EBE3D5"/>
      </a:accent4>
      <a:accent5>
        <a:srgbClr val="744F28"/>
      </a:accent5>
      <a:accent6>
        <a:srgbClr val="F2CD5E"/>
      </a:accent6>
      <a:hlink>
        <a:srgbClr val="DE4726"/>
      </a:hlink>
      <a:folHlink>
        <a:srgbClr val="3FB0E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lassic Company All Hands_Win32_MS v3" id="{1F352A5D-0EBE-49A2-9FF7-DEF81AB6F3C6}" vid="{D35781EA-2188-4D84-8966-791644CE13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E879E6-8FFE-4154-8F2A-F7518B89B376}">
  <ds:schemaRefs>
    <ds:schemaRef ds:uri="16c05727-aa75-4e4a-9b5f-8a80a1165891"/>
    <ds:schemaRef ds:uri="http://purl.org/dc/term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71af3243-3dd4-4a8d-8c0d-dd76da1f02a5"/>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Classic company all hands presentation</Template>
  <TotalTime>0</TotalTime>
  <Words>1680</Words>
  <Application>Microsoft Office PowerPoint</Application>
  <PresentationFormat>Widescreen</PresentationFormat>
  <Paragraphs>209</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Arial</vt:lpstr>
      <vt:lpstr>Calibri</vt:lpstr>
      <vt:lpstr>Noto Serif</vt:lpstr>
      <vt:lpstr>Roboto</vt:lpstr>
      <vt:lpstr>Roboto Medium</vt:lpstr>
      <vt:lpstr>Wingdings</vt:lpstr>
      <vt:lpstr>RetrospectVTI</vt:lpstr>
      <vt:lpstr>PowerPoint Presentation</vt:lpstr>
      <vt:lpstr>Every Texan’s Campaign  to Save Texans from the Legislature</vt:lpstr>
      <vt:lpstr>88th Legislature</vt:lpstr>
      <vt:lpstr>6 Policy Agenda Categories</vt:lpstr>
      <vt:lpstr>Policy Priorities: Health Care</vt:lpstr>
      <vt:lpstr>How We Get There? Inside and Outside</vt:lpstr>
      <vt:lpstr>Policy Priorities: Food Justice</vt:lpstr>
      <vt:lpstr>How We Get There? Inside and Outside</vt:lpstr>
      <vt:lpstr>Policy Priorities: Investing in Public Schools &amp; Higher ED</vt:lpstr>
      <vt:lpstr>How We Get There? Educating members, building coalitions and a movement -People’s Budget</vt:lpstr>
      <vt:lpstr>Policy Priorities: Worker Power and Supporting Families</vt:lpstr>
      <vt:lpstr>How Do We Get there? Community Engagement: Bring the People Back</vt:lpstr>
      <vt:lpstr>Policy Priorities: Fair Taxation</vt:lpstr>
      <vt:lpstr>How Do We Get There? Rinse and Repeat!</vt:lpstr>
      <vt:lpstr>Policy Priorities: Voting Rights</vt:lpstr>
      <vt:lpstr>How Do We Get There? Voter outrage in key districts and independent allies</vt:lpstr>
      <vt:lpstr>Pillars for Success</vt:lpstr>
      <vt:lpstr>Timeline- Upcoming Events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2020-02-14T19:40:23Z</dcterms:created>
  <dcterms:modified xsi:type="dcterms:W3CDTF">2022-11-09T20:44:36Z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